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259" r:id="rId14"/>
    <p:sldId id="257" r:id="rId15"/>
    <p:sldId id="263" r:id="rId16"/>
    <p:sldId id="262" r:id="rId17"/>
    <p:sldId id="264" r:id="rId18"/>
    <p:sldId id="265" r:id="rId19"/>
    <p:sldId id="266" r:id="rId20"/>
    <p:sldId id="269" r:id="rId21"/>
    <p:sldId id="272" r:id="rId22"/>
    <p:sldId id="273" r:id="rId23"/>
    <p:sldId id="274" r:id="rId24"/>
    <p:sldId id="275" r:id="rId25"/>
    <p:sldId id="294" r:id="rId26"/>
    <p:sldId id="293" r:id="rId27"/>
    <p:sldId id="278" r:id="rId28"/>
    <p:sldId id="280" r:id="rId29"/>
    <p:sldId id="281" r:id="rId30"/>
    <p:sldId id="282" r:id="rId31"/>
    <p:sldId id="283" r:id="rId32"/>
    <p:sldId id="277" r:id="rId33"/>
    <p:sldId id="285" r:id="rId34"/>
    <p:sldId id="287" r:id="rId35"/>
    <p:sldId id="288" r:id="rId36"/>
    <p:sldId id="290" r:id="rId37"/>
    <p:sldId id="292" r:id="rId38"/>
    <p:sldId id="306" r:id="rId39"/>
    <p:sldId id="307" r:id="rId40"/>
    <p:sldId id="308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1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2882-CA91-4BB8-AB5D-9D3768D62E40}" type="datetimeFigureOut">
              <a:rPr lang="en-AU" smtClean="0"/>
              <a:t>29/04/2025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84B9-C3E6-450D-9B3B-C281B29B31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0863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2882-CA91-4BB8-AB5D-9D3768D62E40}" type="datetimeFigureOut">
              <a:rPr lang="en-AU" smtClean="0"/>
              <a:t>29/04/2025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84B9-C3E6-450D-9B3B-C281B29B31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5585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2882-CA91-4BB8-AB5D-9D3768D62E40}" type="datetimeFigureOut">
              <a:rPr lang="en-AU" smtClean="0"/>
              <a:t>29/04/2025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84B9-C3E6-450D-9B3B-C281B29B31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1988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2882-CA91-4BB8-AB5D-9D3768D62E40}" type="datetimeFigureOut">
              <a:rPr lang="en-AU" smtClean="0"/>
              <a:t>29/04/2025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84B9-C3E6-450D-9B3B-C281B29B31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1493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2882-CA91-4BB8-AB5D-9D3768D62E40}" type="datetimeFigureOut">
              <a:rPr lang="en-AU" smtClean="0"/>
              <a:t>29/04/2025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84B9-C3E6-450D-9B3B-C281B29B31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8837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2882-CA91-4BB8-AB5D-9D3768D62E40}" type="datetimeFigureOut">
              <a:rPr lang="en-AU" smtClean="0"/>
              <a:t>29/04/2025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84B9-C3E6-450D-9B3B-C281B29B31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5070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2882-CA91-4BB8-AB5D-9D3768D62E40}" type="datetimeFigureOut">
              <a:rPr lang="en-AU" smtClean="0"/>
              <a:t>29/04/2025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84B9-C3E6-450D-9B3B-C281B29B31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7334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2882-CA91-4BB8-AB5D-9D3768D62E40}" type="datetimeFigureOut">
              <a:rPr lang="en-AU" smtClean="0"/>
              <a:t>29/04/2025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84B9-C3E6-450D-9B3B-C281B29B31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6706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2882-CA91-4BB8-AB5D-9D3768D62E40}" type="datetimeFigureOut">
              <a:rPr lang="en-AU" smtClean="0"/>
              <a:t>29/04/2025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84B9-C3E6-450D-9B3B-C281B29B31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1924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2882-CA91-4BB8-AB5D-9D3768D62E40}" type="datetimeFigureOut">
              <a:rPr lang="en-AU" smtClean="0"/>
              <a:t>29/04/2025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84B9-C3E6-450D-9B3B-C281B29B31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6205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2882-CA91-4BB8-AB5D-9D3768D62E40}" type="datetimeFigureOut">
              <a:rPr lang="en-AU" smtClean="0"/>
              <a:t>29/04/2025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84B9-C3E6-450D-9B3B-C281B29B31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027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B2882-CA91-4BB8-AB5D-9D3768D62E40}" type="datetimeFigureOut">
              <a:rPr lang="en-AU" smtClean="0"/>
              <a:t>29/04/2025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384B9-C3E6-450D-9B3B-C281B29B31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6943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e8FnO8Cod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Unit 1 Review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4118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919" y="0"/>
            <a:ext cx="10901081" cy="648606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12376" y="1611491"/>
            <a:ext cx="4052047" cy="477960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Efficient</a:t>
            </a:r>
            <a:r>
              <a:rPr lang="en-US" dirty="0" smtClean="0"/>
              <a:t> – on the PPC </a:t>
            </a:r>
          </a:p>
          <a:p>
            <a:pPr lvl="1"/>
            <a:r>
              <a:rPr lang="en-US" dirty="0" smtClean="0"/>
              <a:t>At this point all resources are being fully utilized.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Inefficient</a:t>
            </a:r>
            <a:r>
              <a:rPr lang="en-US" dirty="0" smtClean="0"/>
              <a:t> – inside the PPC</a:t>
            </a:r>
          </a:p>
          <a:p>
            <a:pPr lvl="1"/>
            <a:r>
              <a:rPr lang="en-US" dirty="0" smtClean="0"/>
              <a:t>Not all resources are being utilized.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Unattainable</a:t>
            </a:r>
            <a:r>
              <a:rPr lang="en-US" dirty="0" smtClean="0"/>
              <a:t> – outside the PPC</a:t>
            </a:r>
          </a:p>
          <a:p>
            <a:pPr lvl="1"/>
            <a:r>
              <a:rPr lang="en-US" dirty="0" smtClean="0"/>
              <a:t>Production that cannot be achieved because there are insufficient resources </a:t>
            </a:r>
            <a:r>
              <a:rPr lang="en-US" dirty="0" err="1" smtClean="0"/>
              <a:t>ie</a:t>
            </a:r>
            <a:r>
              <a:rPr lang="en-US" dirty="0" smtClean="0"/>
              <a:t>. factors of production</a:t>
            </a:r>
          </a:p>
          <a:p>
            <a:pPr lvl="2"/>
            <a:r>
              <a:rPr lang="en-US" dirty="0" err="1" smtClean="0"/>
              <a:t>Eg</a:t>
            </a:r>
            <a:r>
              <a:rPr lang="en-US" dirty="0" smtClean="0"/>
              <a:t>. Machines, labor, land, technology etc.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0" y="1027906"/>
            <a:ext cx="982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Efficient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909112" y="1825625"/>
            <a:ext cx="982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Efficient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471212" y="3058365"/>
            <a:ext cx="982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Efficient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96000" y="3058365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Inefficient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923600" y="1475906"/>
            <a:ext cx="1430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Unattainable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09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682" y="109631"/>
            <a:ext cx="10515600" cy="1325563"/>
          </a:xfrm>
        </p:spPr>
        <p:txBody>
          <a:bodyPr/>
          <a:lstStyle/>
          <a:p>
            <a:r>
              <a:rPr lang="en-US" dirty="0" smtClean="0"/>
              <a:t>The PPC shows opportunity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01" y="1163318"/>
            <a:ext cx="5175975" cy="299182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life we see so many examples of tradeoffs.</a:t>
            </a:r>
          </a:p>
          <a:p>
            <a:r>
              <a:rPr lang="en-US" dirty="0" smtClean="0"/>
              <a:t>The PPC shows how tradeoffs naturally occur. </a:t>
            </a:r>
          </a:p>
          <a:p>
            <a:r>
              <a:rPr lang="en-US" dirty="0" smtClean="0"/>
              <a:t>When we are producing efficiently, in order to increase the output of Good A, we must decrease the output of Good B. So this shows an opportunity cost!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719482" y="1163318"/>
            <a:ext cx="6229328" cy="4869130"/>
            <a:chOff x="5526741" y="1270894"/>
            <a:chExt cx="6229328" cy="486913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64878" y="1270894"/>
              <a:ext cx="5691191" cy="486913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526741" y="2178424"/>
              <a:ext cx="92784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Trucks</a:t>
              </a:r>
            </a:p>
            <a:p>
              <a:r>
                <a:rPr lang="en-US" dirty="0" smtClean="0"/>
                <a:t>(1000 per year)</a:t>
              </a:r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61682" y="4155141"/>
            <a:ext cx="5414683" cy="27699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b="1" dirty="0" smtClean="0"/>
              <a:t>If we move from point C to point B: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When we are efficient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  <a:r>
              <a:rPr lang="en-US" sz="2400" dirty="0" smtClean="0">
                <a:solidFill>
                  <a:srgbClr val="FF0000"/>
                </a:solidFill>
              </a:rPr>
              <a:t> Increasing trucks = decreasing boats.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There is an opportunity cost of producing more boats is what we gave up in trucks: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OC = 2000 trucks / 3000 boats = 0.7 trucks per 1 boat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 an approximation (because the graph is actually curved)</a:t>
            </a:r>
          </a:p>
        </p:txBody>
      </p:sp>
      <p:sp>
        <p:nvSpPr>
          <p:cNvPr id="8" name="Right Arrow 7"/>
          <p:cNvSpPr/>
          <p:nvPr/>
        </p:nvSpPr>
        <p:spPr>
          <a:xfrm rot="2117184">
            <a:off x="8584524" y="2165822"/>
            <a:ext cx="1037377" cy="36307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8297047" y="2182781"/>
            <a:ext cx="277906" cy="588381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6200000">
            <a:off x="8909740" y="2271094"/>
            <a:ext cx="406700" cy="127938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105900" y="393700"/>
            <a:ext cx="26670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Summary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Increase one good = produce less of another (when we are ON the PPC)</a:t>
            </a:r>
          </a:p>
          <a:p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This is opportunity cost.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83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63" y="259666"/>
            <a:ext cx="10515600" cy="1325563"/>
          </a:xfrm>
        </p:spPr>
        <p:txBody>
          <a:bodyPr/>
          <a:lstStyle/>
          <a:p>
            <a:r>
              <a:rPr lang="en-US" dirty="0" smtClean="0"/>
              <a:t>Outward shift of the PPC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51" y="2988888"/>
            <a:ext cx="5749476" cy="209780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Faster trains allow for faster and cheaper movement of goods/services, people and ideas. </a:t>
            </a:r>
          </a:p>
          <a:p>
            <a:r>
              <a:rPr lang="en-US" dirty="0" smtClean="0"/>
              <a:t>This means that we can produce more of most goods.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262" y="167845"/>
            <a:ext cx="5341075" cy="33030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49" y="1783425"/>
            <a:ext cx="1832059" cy="10072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1887" y="1740935"/>
            <a:ext cx="1861425" cy="104142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622244" y="2043651"/>
            <a:ext cx="642278" cy="3899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77001" y="3470878"/>
            <a:ext cx="5210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England was originally a relatively small country in Europe which colonized many other countries. This pushed out their PPC as they had more land to help them produce more of a wide variety of goods.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5066" y="4677419"/>
            <a:ext cx="2342461" cy="19290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7351" y="4677419"/>
            <a:ext cx="2476351" cy="20393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61010" y="5434355"/>
            <a:ext cx="24070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Technology Increase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026539" y="4843962"/>
            <a:ext cx="24070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Increase in Resources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857527" y="5718809"/>
            <a:ext cx="2816573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Note: This is one representation of economic growth, which is looked at several times in AP Macro.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2481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215" y="4973696"/>
            <a:ext cx="4488543" cy="1630303"/>
          </a:xfrm>
        </p:spPr>
        <p:txBody>
          <a:bodyPr/>
          <a:lstStyle/>
          <a:p>
            <a:r>
              <a:rPr lang="en-US" dirty="0" smtClean="0"/>
              <a:t>Constant opportunity cost</a:t>
            </a:r>
          </a:p>
          <a:p>
            <a:pPr lvl="1"/>
            <a:r>
              <a:rPr lang="en-US" dirty="0" smtClean="0"/>
              <a:t>Resources are equally suited for all production</a:t>
            </a:r>
          </a:p>
          <a:p>
            <a:pPr lvl="2"/>
            <a:r>
              <a:rPr lang="en-US" dirty="0" smtClean="0"/>
              <a:t>EASILY ADAPTABLE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8" y="201704"/>
            <a:ext cx="9699296" cy="477199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505395" y="4973696"/>
            <a:ext cx="4488543" cy="1630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Increasing opportunity cost</a:t>
            </a:r>
          </a:p>
          <a:p>
            <a:pPr lvl="1"/>
            <a:r>
              <a:rPr lang="en-US" dirty="0" smtClean="0"/>
              <a:t>Resources are NOT equally suited for all production</a:t>
            </a:r>
          </a:p>
          <a:p>
            <a:pPr lvl="2"/>
            <a:r>
              <a:rPr lang="en-US" dirty="0" smtClean="0"/>
              <a:t>NOT EASILY ADAPTABLE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9807" y="2665372"/>
            <a:ext cx="2174259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dirty="0"/>
              <a:t>When you use land that is good for pineapples to grow cactus, you’ll give up lots of pineapples and grow only a few extra cactus.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15941" y="241650"/>
            <a:ext cx="1798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Which one is more realistic?</a:t>
            </a:r>
          </a:p>
          <a:p>
            <a:r>
              <a:rPr lang="en-US" dirty="0" smtClean="0"/>
              <a:t>Increasing Opportunity cost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169944" y="1441731"/>
            <a:ext cx="1653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Revision </a:t>
            </a:r>
            <a:r>
              <a:rPr lang="en-US" dirty="0" smtClean="0">
                <a:hlinkClick r:id="rId3"/>
              </a:rPr>
              <a:t>Link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366000" y="1193800"/>
            <a:ext cx="262793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Summary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Straight = constant O.C.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Curved = increasing O.C.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63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Increases in Resources/technology can shift the PPC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55" y="2762272"/>
            <a:ext cx="5896245" cy="35496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111" y="2483532"/>
            <a:ext cx="5791578" cy="369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24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6000" y="110331"/>
            <a:ext cx="10515600" cy="1325563"/>
          </a:xfrm>
        </p:spPr>
        <p:txBody>
          <a:bodyPr/>
          <a:lstStyle/>
          <a:p>
            <a:r>
              <a:rPr lang="en-US" dirty="0" smtClean="0"/>
              <a:t>Absolute and Comparative Advantage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28812" y="2740013"/>
            <a:ext cx="5105714" cy="1943767"/>
          </a:xfrm>
          <a:solidFill>
            <a:schemeClr val="bg2">
              <a:lumMod val="75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Absolute advantage </a:t>
            </a:r>
            <a:r>
              <a:rPr lang="en-US" dirty="0"/>
              <a:t>– </a:t>
            </a:r>
            <a:r>
              <a:rPr lang="en-US" dirty="0" smtClean="0"/>
              <a:t>being able to </a:t>
            </a:r>
            <a:r>
              <a:rPr lang="en-US" smtClean="0"/>
              <a:t>produce more </a:t>
            </a:r>
            <a:r>
              <a:rPr lang="en-US" dirty="0"/>
              <a:t>in </a:t>
            </a:r>
            <a:r>
              <a:rPr lang="en-US" dirty="0" smtClean="0"/>
              <a:t>total</a:t>
            </a:r>
          </a:p>
          <a:p>
            <a:r>
              <a:rPr lang="en-US" dirty="0" smtClean="0"/>
              <a:t>(sometimes it is also producing more while using the same amount of resources)</a:t>
            </a:r>
            <a:endParaRPr lang="en-US" dirty="0"/>
          </a:p>
          <a:p>
            <a:r>
              <a:rPr lang="en-US" dirty="0" smtClean="0"/>
              <a:t>Country B has absolute advantage in both goods. </a:t>
            </a:r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73800" y="2740014"/>
            <a:ext cx="5016634" cy="2059066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Comparative Advantage </a:t>
            </a:r>
            <a:r>
              <a:rPr lang="en-US" dirty="0"/>
              <a:t>– Having the lower opportunity cost (</a:t>
            </a:r>
            <a:r>
              <a:rPr lang="en-US" dirty="0" err="1"/>
              <a:t>ie</a:t>
            </a:r>
            <a:r>
              <a:rPr lang="en-US" dirty="0"/>
              <a:t>. giving up less units of the other good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sz="2000" dirty="0" smtClean="0"/>
              <a:t>Country A: comparative advantage in Good A.</a:t>
            </a:r>
          </a:p>
          <a:p>
            <a:r>
              <a:rPr lang="en-US" sz="2000" dirty="0" smtClean="0"/>
              <a:t>Country B: Comparative advantage in good B. </a:t>
            </a:r>
            <a:endParaRPr lang="en-US" sz="2000" dirty="0"/>
          </a:p>
          <a:p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955800" y="1118007"/>
          <a:ext cx="8127999" cy="125191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33648231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10445975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382768174"/>
                    </a:ext>
                  </a:extLst>
                </a:gridCol>
              </a:tblGrid>
              <a:tr h="5203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Good</a:t>
                      </a:r>
                      <a:r>
                        <a:rPr lang="en-US" baseline="0" dirty="0" smtClean="0"/>
                        <a:t>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Good 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756525"/>
                  </a:ext>
                </a:extLst>
              </a:tr>
              <a:tr h="296064">
                <a:tc>
                  <a:txBody>
                    <a:bodyPr/>
                    <a:lstStyle/>
                    <a:p>
                      <a:r>
                        <a:rPr lang="en-US" dirty="0" smtClean="0"/>
                        <a:t>Country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(OC = 3/5)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3(OC = 5/3)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644147"/>
                  </a:ext>
                </a:extLst>
              </a:tr>
              <a:tr h="296064">
                <a:tc>
                  <a:txBody>
                    <a:bodyPr/>
                    <a:lstStyle/>
                    <a:p>
                      <a:r>
                        <a:rPr lang="en-US" dirty="0" smtClean="0"/>
                        <a:t>Country 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7(OC = 7/7)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7(OC = 7/7)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151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5812" y="1044357"/>
            <a:ext cx="168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956" y="5733105"/>
            <a:ext cx="1465844" cy="1108214"/>
          </a:xfrm>
          <a:prstGeom prst="rect">
            <a:avLst/>
          </a:prstGeom>
        </p:spPr>
      </p:pic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5762035"/>
              </p:ext>
            </p:extLst>
          </p:nvPr>
        </p:nvGraphicFramePr>
        <p:xfrm>
          <a:off x="249239" y="5303649"/>
          <a:ext cx="3927108" cy="1493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09036">
                  <a:extLst>
                    <a:ext uri="{9D8B030D-6E8A-4147-A177-3AD203B41FA5}">
                      <a16:colId xmlns:a16="http://schemas.microsoft.com/office/drawing/2014/main" val="4008590712"/>
                    </a:ext>
                  </a:extLst>
                </a:gridCol>
                <a:gridCol w="1309036">
                  <a:extLst>
                    <a:ext uri="{9D8B030D-6E8A-4147-A177-3AD203B41FA5}">
                      <a16:colId xmlns:a16="http://schemas.microsoft.com/office/drawing/2014/main" val="2805279379"/>
                    </a:ext>
                  </a:extLst>
                </a:gridCol>
                <a:gridCol w="1309036">
                  <a:extLst>
                    <a:ext uri="{9D8B030D-6E8A-4147-A177-3AD203B41FA5}">
                      <a16:colId xmlns:a16="http://schemas.microsoft.com/office/drawing/2014/main" val="97772109"/>
                    </a:ext>
                  </a:extLst>
                </a:gridCol>
              </a:tblGrid>
              <a:tr h="39072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Country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Output Wine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Output Cheese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585653"/>
                  </a:ext>
                </a:extLst>
              </a:tr>
              <a:tr h="29985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Australia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945067"/>
                  </a:ext>
                </a:extLst>
              </a:tr>
              <a:tr h="20899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France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372135"/>
                  </a:ext>
                </a:extLst>
              </a:tr>
            </a:tbl>
          </a:graphicData>
        </a:graphic>
      </p:graphicFrame>
      <p:sp>
        <p:nvSpPr>
          <p:cNvPr id="9" name="Equal 8"/>
          <p:cNvSpPr/>
          <p:nvPr/>
        </p:nvSpPr>
        <p:spPr>
          <a:xfrm>
            <a:off x="4176347" y="5842000"/>
            <a:ext cx="567422" cy="38448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30" y="703159"/>
            <a:ext cx="4203700" cy="625475"/>
          </a:xfrm>
        </p:spPr>
        <p:txBody>
          <a:bodyPr/>
          <a:lstStyle/>
          <a:p>
            <a:r>
              <a:rPr lang="en-US" dirty="0" smtClean="0"/>
              <a:t>Before Specializing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18" y="1294663"/>
            <a:ext cx="2562315" cy="14196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475" y="1294663"/>
            <a:ext cx="2421234" cy="141966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221455" y="714530"/>
            <a:ext cx="4203700" cy="625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After Specializing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49442" y="2888123"/>
            <a:ext cx="3797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</a:t>
            </a:r>
            <a:r>
              <a:rPr lang="en-US" b="1" dirty="0" smtClean="0"/>
              <a:t>specializing according to comparative advantage </a:t>
            </a:r>
            <a:r>
              <a:rPr lang="en-US" dirty="0" smtClean="0"/>
              <a:t>and then trading, both Bob and the woman can consume beyond their PPC at point D.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9253" y="6516303"/>
            <a:ext cx="3707547" cy="3680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008" y="2888123"/>
            <a:ext cx="1748180" cy="131811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8383" y="67377"/>
            <a:ext cx="390785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4000" dirty="0" smtClean="0"/>
              <a:t>Gains From Trade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339211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of Trade 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600" y="1690688"/>
            <a:ext cx="8693257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Uzbekistan is making the capital goods.</a:t>
            </a:r>
          </a:p>
          <a:p>
            <a:r>
              <a:rPr lang="en-US" dirty="0" smtClean="0"/>
              <a:t>From Uzbekistan (Seller) perspective: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 cost of production is ¼ (of a consumer good) so they will sell for something more than 1/4</a:t>
            </a:r>
          </a:p>
          <a:p>
            <a:r>
              <a:rPr lang="en-US" dirty="0" smtClean="0"/>
              <a:t>From Pakistan (Buyer) perspective: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They currently pay 2/3. So they will want to pay 2/3 or less.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So, any price in between these two prices will benefit both buyer and seller.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Therefore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¼ consumer good ≤ 1 capital good ≤ 2/3 consumer good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6803752" y="161977"/>
          <a:ext cx="5207433" cy="185106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735811">
                  <a:extLst>
                    <a:ext uri="{9D8B030D-6E8A-4147-A177-3AD203B41FA5}">
                      <a16:colId xmlns:a16="http://schemas.microsoft.com/office/drawing/2014/main" val="363246006"/>
                    </a:ext>
                  </a:extLst>
                </a:gridCol>
                <a:gridCol w="1735811">
                  <a:extLst>
                    <a:ext uri="{9D8B030D-6E8A-4147-A177-3AD203B41FA5}">
                      <a16:colId xmlns:a16="http://schemas.microsoft.com/office/drawing/2014/main" val="2955730739"/>
                    </a:ext>
                  </a:extLst>
                </a:gridCol>
                <a:gridCol w="1735811">
                  <a:extLst>
                    <a:ext uri="{9D8B030D-6E8A-4147-A177-3AD203B41FA5}">
                      <a16:colId xmlns:a16="http://schemas.microsoft.com/office/drawing/2014/main" val="1949478972"/>
                    </a:ext>
                  </a:extLst>
                </a:gridCol>
              </a:tblGrid>
              <a:tr h="6054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Capital Goods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Consumer Goods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787739"/>
                  </a:ext>
                </a:extLst>
              </a:tr>
              <a:tr h="605492">
                <a:tc>
                  <a:txBody>
                    <a:bodyPr/>
                    <a:lstStyle/>
                    <a:p>
                      <a:r>
                        <a:rPr lang="en-US" dirty="0" smtClean="0"/>
                        <a:t>Pakistan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 = 2/3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OC=3/2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317640"/>
                  </a:ext>
                </a:extLst>
              </a:tr>
              <a:tr h="605492">
                <a:tc>
                  <a:txBody>
                    <a:bodyPr/>
                    <a:lstStyle/>
                    <a:p>
                      <a:r>
                        <a:rPr lang="en-US" dirty="0" smtClean="0"/>
                        <a:t>Uzbekistan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</a:t>
                      </a:r>
                      <a:r>
                        <a:rPr lang="en-US" baseline="0" dirty="0" smtClean="0"/>
                        <a:t> = 1/4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 = 4/1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048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369199" y="3474804"/>
            <a:ext cx="275947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Note: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because we don’t have $, all prices are expressed in terms of the OTHER good. </a:t>
            </a:r>
            <a:r>
              <a:rPr lang="en-US" sz="1600" dirty="0" err="1" smtClean="0"/>
              <a:t>Ie</a:t>
            </a:r>
            <a:r>
              <a:rPr lang="en-US" sz="1600" dirty="0" smtClean="0"/>
              <a:t>. 1 capital good costs 2/3 consumer good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 defining the terms of trade equation, put the seller on the left, and 1 of whichever good in the middle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8339667" y="262467"/>
            <a:ext cx="1388533" cy="1727200"/>
          </a:xfrm>
          <a:custGeom>
            <a:avLst/>
            <a:gdLst>
              <a:gd name="connsiteX0" fmla="*/ 1380066 w 1388533"/>
              <a:gd name="connsiteY0" fmla="*/ 499533 h 1727200"/>
              <a:gd name="connsiteX1" fmla="*/ 1346200 w 1388533"/>
              <a:gd name="connsiteY1" fmla="*/ 270933 h 1727200"/>
              <a:gd name="connsiteX2" fmla="*/ 1329266 w 1388533"/>
              <a:gd name="connsiteY2" fmla="*/ 228600 h 1727200"/>
              <a:gd name="connsiteX3" fmla="*/ 1303866 w 1388533"/>
              <a:gd name="connsiteY3" fmla="*/ 211666 h 1727200"/>
              <a:gd name="connsiteX4" fmla="*/ 1253066 w 1388533"/>
              <a:gd name="connsiteY4" fmla="*/ 143933 h 1727200"/>
              <a:gd name="connsiteX5" fmla="*/ 1219200 w 1388533"/>
              <a:gd name="connsiteY5" fmla="*/ 118533 h 1727200"/>
              <a:gd name="connsiteX6" fmla="*/ 1168400 w 1388533"/>
              <a:gd name="connsiteY6" fmla="*/ 101600 h 1727200"/>
              <a:gd name="connsiteX7" fmla="*/ 1143000 w 1388533"/>
              <a:gd name="connsiteY7" fmla="*/ 93133 h 1727200"/>
              <a:gd name="connsiteX8" fmla="*/ 1083733 w 1388533"/>
              <a:gd name="connsiteY8" fmla="*/ 67733 h 1727200"/>
              <a:gd name="connsiteX9" fmla="*/ 1058333 w 1388533"/>
              <a:gd name="connsiteY9" fmla="*/ 50800 h 1727200"/>
              <a:gd name="connsiteX10" fmla="*/ 990600 w 1388533"/>
              <a:gd name="connsiteY10" fmla="*/ 33866 h 1727200"/>
              <a:gd name="connsiteX11" fmla="*/ 821266 w 1388533"/>
              <a:gd name="connsiteY11" fmla="*/ 0 h 1727200"/>
              <a:gd name="connsiteX12" fmla="*/ 330200 w 1388533"/>
              <a:gd name="connsiteY12" fmla="*/ 8466 h 1727200"/>
              <a:gd name="connsiteX13" fmla="*/ 304800 w 1388533"/>
              <a:gd name="connsiteY13" fmla="*/ 16933 h 1727200"/>
              <a:gd name="connsiteX14" fmla="*/ 270933 w 1388533"/>
              <a:gd name="connsiteY14" fmla="*/ 25400 h 1727200"/>
              <a:gd name="connsiteX15" fmla="*/ 237066 w 1388533"/>
              <a:gd name="connsiteY15" fmla="*/ 42333 h 1727200"/>
              <a:gd name="connsiteX16" fmla="*/ 186266 w 1388533"/>
              <a:gd name="connsiteY16" fmla="*/ 93133 h 1727200"/>
              <a:gd name="connsiteX17" fmla="*/ 160866 w 1388533"/>
              <a:gd name="connsiteY17" fmla="*/ 135466 h 1727200"/>
              <a:gd name="connsiteX18" fmla="*/ 143933 w 1388533"/>
              <a:gd name="connsiteY18" fmla="*/ 169333 h 1727200"/>
              <a:gd name="connsiteX19" fmla="*/ 127000 w 1388533"/>
              <a:gd name="connsiteY19" fmla="*/ 194733 h 1727200"/>
              <a:gd name="connsiteX20" fmla="*/ 118533 w 1388533"/>
              <a:gd name="connsiteY20" fmla="*/ 228600 h 1727200"/>
              <a:gd name="connsiteX21" fmla="*/ 93133 w 1388533"/>
              <a:gd name="connsiteY21" fmla="*/ 279400 h 1727200"/>
              <a:gd name="connsiteX22" fmla="*/ 76200 w 1388533"/>
              <a:gd name="connsiteY22" fmla="*/ 347133 h 1727200"/>
              <a:gd name="connsiteX23" fmla="*/ 67733 w 1388533"/>
              <a:gd name="connsiteY23" fmla="*/ 372533 h 1727200"/>
              <a:gd name="connsiteX24" fmla="*/ 50800 w 1388533"/>
              <a:gd name="connsiteY24" fmla="*/ 397933 h 1727200"/>
              <a:gd name="connsiteX25" fmla="*/ 33866 w 1388533"/>
              <a:gd name="connsiteY25" fmla="*/ 457200 h 1727200"/>
              <a:gd name="connsiteX26" fmla="*/ 16933 w 1388533"/>
              <a:gd name="connsiteY26" fmla="*/ 491066 h 1727200"/>
              <a:gd name="connsiteX27" fmla="*/ 8466 w 1388533"/>
              <a:gd name="connsiteY27" fmla="*/ 541866 h 1727200"/>
              <a:gd name="connsiteX28" fmla="*/ 0 w 1388533"/>
              <a:gd name="connsiteY28" fmla="*/ 584200 h 1727200"/>
              <a:gd name="connsiteX29" fmla="*/ 8466 w 1388533"/>
              <a:gd name="connsiteY29" fmla="*/ 1032933 h 1727200"/>
              <a:gd name="connsiteX30" fmla="*/ 25400 w 1388533"/>
              <a:gd name="connsiteY30" fmla="*/ 1066800 h 1727200"/>
              <a:gd name="connsiteX31" fmla="*/ 50800 w 1388533"/>
              <a:gd name="connsiteY31" fmla="*/ 1143000 h 1727200"/>
              <a:gd name="connsiteX32" fmla="*/ 67733 w 1388533"/>
              <a:gd name="connsiteY32" fmla="*/ 1176866 h 1727200"/>
              <a:gd name="connsiteX33" fmla="*/ 76200 w 1388533"/>
              <a:gd name="connsiteY33" fmla="*/ 1202266 h 1727200"/>
              <a:gd name="connsiteX34" fmla="*/ 93133 w 1388533"/>
              <a:gd name="connsiteY34" fmla="*/ 1227666 h 1727200"/>
              <a:gd name="connsiteX35" fmla="*/ 110066 w 1388533"/>
              <a:gd name="connsiteY35" fmla="*/ 1278466 h 1727200"/>
              <a:gd name="connsiteX36" fmla="*/ 118533 w 1388533"/>
              <a:gd name="connsiteY36" fmla="*/ 1303866 h 1727200"/>
              <a:gd name="connsiteX37" fmla="*/ 135466 w 1388533"/>
              <a:gd name="connsiteY37" fmla="*/ 1329266 h 1727200"/>
              <a:gd name="connsiteX38" fmla="*/ 160866 w 1388533"/>
              <a:gd name="connsiteY38" fmla="*/ 1388533 h 1727200"/>
              <a:gd name="connsiteX39" fmla="*/ 177800 w 1388533"/>
              <a:gd name="connsiteY39" fmla="*/ 1439333 h 1727200"/>
              <a:gd name="connsiteX40" fmla="*/ 203200 w 1388533"/>
              <a:gd name="connsiteY40" fmla="*/ 1464733 h 1727200"/>
              <a:gd name="connsiteX41" fmla="*/ 245533 w 1388533"/>
              <a:gd name="connsiteY41" fmla="*/ 1515533 h 1727200"/>
              <a:gd name="connsiteX42" fmla="*/ 270933 w 1388533"/>
              <a:gd name="connsiteY42" fmla="*/ 1524000 h 1727200"/>
              <a:gd name="connsiteX43" fmla="*/ 330200 w 1388533"/>
              <a:gd name="connsiteY43" fmla="*/ 1549400 h 1727200"/>
              <a:gd name="connsiteX44" fmla="*/ 381000 w 1388533"/>
              <a:gd name="connsiteY44" fmla="*/ 1583266 h 1727200"/>
              <a:gd name="connsiteX45" fmla="*/ 457200 w 1388533"/>
              <a:gd name="connsiteY45" fmla="*/ 1608666 h 1727200"/>
              <a:gd name="connsiteX46" fmla="*/ 474133 w 1388533"/>
              <a:gd name="connsiteY46" fmla="*/ 1625600 h 1727200"/>
              <a:gd name="connsiteX47" fmla="*/ 533400 w 1388533"/>
              <a:gd name="connsiteY47" fmla="*/ 1642533 h 1727200"/>
              <a:gd name="connsiteX48" fmla="*/ 567266 w 1388533"/>
              <a:gd name="connsiteY48" fmla="*/ 1667933 h 1727200"/>
              <a:gd name="connsiteX49" fmla="*/ 668866 w 1388533"/>
              <a:gd name="connsiteY49" fmla="*/ 1684866 h 1727200"/>
              <a:gd name="connsiteX50" fmla="*/ 719666 w 1388533"/>
              <a:gd name="connsiteY50" fmla="*/ 1710266 h 1727200"/>
              <a:gd name="connsiteX51" fmla="*/ 821266 w 1388533"/>
              <a:gd name="connsiteY51" fmla="*/ 1727200 h 1727200"/>
              <a:gd name="connsiteX52" fmla="*/ 1083733 w 1388533"/>
              <a:gd name="connsiteY52" fmla="*/ 1701800 h 1727200"/>
              <a:gd name="connsiteX53" fmla="*/ 1109133 w 1388533"/>
              <a:gd name="connsiteY53" fmla="*/ 1693333 h 1727200"/>
              <a:gd name="connsiteX54" fmla="*/ 1143000 w 1388533"/>
              <a:gd name="connsiteY54" fmla="*/ 1684866 h 1727200"/>
              <a:gd name="connsiteX55" fmla="*/ 1202266 w 1388533"/>
              <a:gd name="connsiteY55" fmla="*/ 1642533 h 1727200"/>
              <a:gd name="connsiteX56" fmla="*/ 1219200 w 1388533"/>
              <a:gd name="connsiteY56" fmla="*/ 1625600 h 1727200"/>
              <a:gd name="connsiteX57" fmla="*/ 1244600 w 1388533"/>
              <a:gd name="connsiteY57" fmla="*/ 1608666 h 1727200"/>
              <a:gd name="connsiteX58" fmla="*/ 1303866 w 1388533"/>
              <a:gd name="connsiteY58" fmla="*/ 1540933 h 1727200"/>
              <a:gd name="connsiteX59" fmla="*/ 1312333 w 1388533"/>
              <a:gd name="connsiteY59" fmla="*/ 1507066 h 1727200"/>
              <a:gd name="connsiteX60" fmla="*/ 1329266 w 1388533"/>
              <a:gd name="connsiteY60" fmla="*/ 1456266 h 1727200"/>
              <a:gd name="connsiteX61" fmla="*/ 1354666 w 1388533"/>
              <a:gd name="connsiteY61" fmla="*/ 1346200 h 1727200"/>
              <a:gd name="connsiteX62" fmla="*/ 1363133 w 1388533"/>
              <a:gd name="connsiteY62" fmla="*/ 1227666 h 1727200"/>
              <a:gd name="connsiteX63" fmla="*/ 1371600 w 1388533"/>
              <a:gd name="connsiteY63" fmla="*/ 1159933 h 1727200"/>
              <a:gd name="connsiteX64" fmla="*/ 1388533 w 1388533"/>
              <a:gd name="connsiteY64" fmla="*/ 914400 h 1727200"/>
              <a:gd name="connsiteX65" fmla="*/ 1380066 w 1388533"/>
              <a:gd name="connsiteY65" fmla="*/ 499533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388533" h="1727200">
                <a:moveTo>
                  <a:pt x="1380066" y="499533"/>
                </a:moveTo>
                <a:cubicBezTo>
                  <a:pt x="1373011" y="392289"/>
                  <a:pt x="1369779" y="329877"/>
                  <a:pt x="1346200" y="270933"/>
                </a:cubicBezTo>
                <a:cubicBezTo>
                  <a:pt x="1340555" y="256822"/>
                  <a:pt x="1338100" y="240967"/>
                  <a:pt x="1329266" y="228600"/>
                </a:cubicBezTo>
                <a:cubicBezTo>
                  <a:pt x="1323351" y="220320"/>
                  <a:pt x="1312333" y="217311"/>
                  <a:pt x="1303866" y="211666"/>
                </a:cubicBezTo>
                <a:cubicBezTo>
                  <a:pt x="1285530" y="184162"/>
                  <a:pt x="1276563" y="163513"/>
                  <a:pt x="1253066" y="143933"/>
                </a:cubicBezTo>
                <a:cubicBezTo>
                  <a:pt x="1242226" y="134899"/>
                  <a:pt x="1231821" y="124844"/>
                  <a:pt x="1219200" y="118533"/>
                </a:cubicBezTo>
                <a:cubicBezTo>
                  <a:pt x="1203235" y="110551"/>
                  <a:pt x="1185333" y="107244"/>
                  <a:pt x="1168400" y="101600"/>
                </a:cubicBezTo>
                <a:cubicBezTo>
                  <a:pt x="1159933" y="98778"/>
                  <a:pt x="1150426" y="98083"/>
                  <a:pt x="1143000" y="93133"/>
                </a:cubicBezTo>
                <a:cubicBezTo>
                  <a:pt x="1107918" y="69745"/>
                  <a:pt x="1127472" y="78668"/>
                  <a:pt x="1083733" y="67733"/>
                </a:cubicBezTo>
                <a:cubicBezTo>
                  <a:pt x="1075266" y="62089"/>
                  <a:pt x="1067434" y="55351"/>
                  <a:pt x="1058333" y="50800"/>
                </a:cubicBezTo>
                <a:cubicBezTo>
                  <a:pt x="1039644" y="41456"/>
                  <a:pt x="1008850" y="38160"/>
                  <a:pt x="990600" y="33866"/>
                </a:cubicBezTo>
                <a:cubicBezTo>
                  <a:pt x="850441" y="887"/>
                  <a:pt x="934384" y="14139"/>
                  <a:pt x="821266" y="0"/>
                </a:cubicBezTo>
                <a:lnTo>
                  <a:pt x="330200" y="8466"/>
                </a:lnTo>
                <a:cubicBezTo>
                  <a:pt x="321280" y="8758"/>
                  <a:pt x="313381" y="14481"/>
                  <a:pt x="304800" y="16933"/>
                </a:cubicBezTo>
                <a:cubicBezTo>
                  <a:pt x="293611" y="20130"/>
                  <a:pt x="281829" y="21314"/>
                  <a:pt x="270933" y="25400"/>
                </a:cubicBezTo>
                <a:cubicBezTo>
                  <a:pt x="259115" y="29832"/>
                  <a:pt x="248355" y="36689"/>
                  <a:pt x="237066" y="42333"/>
                </a:cubicBezTo>
                <a:cubicBezTo>
                  <a:pt x="220133" y="59266"/>
                  <a:pt x="193838" y="70414"/>
                  <a:pt x="186266" y="93133"/>
                </a:cubicBezTo>
                <a:cubicBezTo>
                  <a:pt x="175276" y="126106"/>
                  <a:pt x="184111" y="112223"/>
                  <a:pt x="160866" y="135466"/>
                </a:cubicBezTo>
                <a:cubicBezTo>
                  <a:pt x="155222" y="146755"/>
                  <a:pt x="150195" y="158374"/>
                  <a:pt x="143933" y="169333"/>
                </a:cubicBezTo>
                <a:cubicBezTo>
                  <a:pt x="138885" y="178168"/>
                  <a:pt x="131008" y="185380"/>
                  <a:pt x="127000" y="194733"/>
                </a:cubicBezTo>
                <a:cubicBezTo>
                  <a:pt x="122416" y="205429"/>
                  <a:pt x="122855" y="217796"/>
                  <a:pt x="118533" y="228600"/>
                </a:cubicBezTo>
                <a:cubicBezTo>
                  <a:pt x="111502" y="246178"/>
                  <a:pt x="99501" y="261571"/>
                  <a:pt x="93133" y="279400"/>
                </a:cubicBezTo>
                <a:cubicBezTo>
                  <a:pt x="85306" y="301317"/>
                  <a:pt x="83560" y="325055"/>
                  <a:pt x="76200" y="347133"/>
                </a:cubicBezTo>
                <a:cubicBezTo>
                  <a:pt x="73378" y="355600"/>
                  <a:pt x="71724" y="364551"/>
                  <a:pt x="67733" y="372533"/>
                </a:cubicBezTo>
                <a:cubicBezTo>
                  <a:pt x="63182" y="381634"/>
                  <a:pt x="56444" y="389466"/>
                  <a:pt x="50800" y="397933"/>
                </a:cubicBezTo>
                <a:cubicBezTo>
                  <a:pt x="46503" y="415121"/>
                  <a:pt x="41155" y="440194"/>
                  <a:pt x="33866" y="457200"/>
                </a:cubicBezTo>
                <a:cubicBezTo>
                  <a:pt x="28894" y="468801"/>
                  <a:pt x="22577" y="479777"/>
                  <a:pt x="16933" y="491066"/>
                </a:cubicBezTo>
                <a:cubicBezTo>
                  <a:pt x="14111" y="507999"/>
                  <a:pt x="11537" y="524976"/>
                  <a:pt x="8466" y="541866"/>
                </a:cubicBezTo>
                <a:cubicBezTo>
                  <a:pt x="5892" y="556025"/>
                  <a:pt x="0" y="569809"/>
                  <a:pt x="0" y="584200"/>
                </a:cubicBezTo>
                <a:cubicBezTo>
                  <a:pt x="0" y="733804"/>
                  <a:pt x="603" y="883535"/>
                  <a:pt x="8466" y="1032933"/>
                </a:cubicBezTo>
                <a:cubicBezTo>
                  <a:pt x="9129" y="1045537"/>
                  <a:pt x="20274" y="1055266"/>
                  <a:pt x="25400" y="1066800"/>
                </a:cubicBezTo>
                <a:cubicBezTo>
                  <a:pt x="84687" y="1200195"/>
                  <a:pt x="9527" y="1032938"/>
                  <a:pt x="50800" y="1143000"/>
                </a:cubicBezTo>
                <a:cubicBezTo>
                  <a:pt x="55232" y="1154818"/>
                  <a:pt x="62761" y="1165265"/>
                  <a:pt x="67733" y="1176866"/>
                </a:cubicBezTo>
                <a:cubicBezTo>
                  <a:pt x="71249" y="1185069"/>
                  <a:pt x="72209" y="1194284"/>
                  <a:pt x="76200" y="1202266"/>
                </a:cubicBezTo>
                <a:cubicBezTo>
                  <a:pt x="80751" y="1211367"/>
                  <a:pt x="89000" y="1218367"/>
                  <a:pt x="93133" y="1227666"/>
                </a:cubicBezTo>
                <a:cubicBezTo>
                  <a:pt x="100382" y="1243977"/>
                  <a:pt x="104422" y="1261533"/>
                  <a:pt x="110066" y="1278466"/>
                </a:cubicBezTo>
                <a:cubicBezTo>
                  <a:pt x="112888" y="1286933"/>
                  <a:pt x="113583" y="1296440"/>
                  <a:pt x="118533" y="1303866"/>
                </a:cubicBezTo>
                <a:lnTo>
                  <a:pt x="135466" y="1329266"/>
                </a:lnTo>
                <a:cubicBezTo>
                  <a:pt x="157863" y="1418852"/>
                  <a:pt x="127455" y="1313359"/>
                  <a:pt x="160866" y="1388533"/>
                </a:cubicBezTo>
                <a:cubicBezTo>
                  <a:pt x="168115" y="1404844"/>
                  <a:pt x="165179" y="1426712"/>
                  <a:pt x="177800" y="1439333"/>
                </a:cubicBezTo>
                <a:cubicBezTo>
                  <a:pt x="186267" y="1447800"/>
                  <a:pt x="195535" y="1455535"/>
                  <a:pt x="203200" y="1464733"/>
                </a:cubicBezTo>
                <a:cubicBezTo>
                  <a:pt x="222724" y="1488162"/>
                  <a:pt x="217704" y="1496980"/>
                  <a:pt x="245533" y="1515533"/>
                </a:cubicBezTo>
                <a:cubicBezTo>
                  <a:pt x="252959" y="1520484"/>
                  <a:pt x="262951" y="1520009"/>
                  <a:pt x="270933" y="1524000"/>
                </a:cubicBezTo>
                <a:cubicBezTo>
                  <a:pt x="329402" y="1553235"/>
                  <a:pt x="259717" y="1531779"/>
                  <a:pt x="330200" y="1549400"/>
                </a:cubicBezTo>
                <a:cubicBezTo>
                  <a:pt x="347133" y="1560689"/>
                  <a:pt x="361693" y="1576830"/>
                  <a:pt x="381000" y="1583266"/>
                </a:cubicBezTo>
                <a:lnTo>
                  <a:pt x="457200" y="1608666"/>
                </a:lnTo>
                <a:cubicBezTo>
                  <a:pt x="462844" y="1614311"/>
                  <a:pt x="467288" y="1621493"/>
                  <a:pt x="474133" y="1625600"/>
                </a:cubicBezTo>
                <a:cubicBezTo>
                  <a:pt x="482806" y="1630804"/>
                  <a:pt x="527079" y="1640953"/>
                  <a:pt x="533400" y="1642533"/>
                </a:cubicBezTo>
                <a:cubicBezTo>
                  <a:pt x="544689" y="1651000"/>
                  <a:pt x="554371" y="1662202"/>
                  <a:pt x="567266" y="1667933"/>
                </a:cubicBezTo>
                <a:cubicBezTo>
                  <a:pt x="578997" y="1673147"/>
                  <a:pt x="664927" y="1684303"/>
                  <a:pt x="668866" y="1684866"/>
                </a:cubicBezTo>
                <a:cubicBezTo>
                  <a:pt x="685799" y="1693333"/>
                  <a:pt x="701425" y="1705199"/>
                  <a:pt x="719666" y="1710266"/>
                </a:cubicBezTo>
                <a:cubicBezTo>
                  <a:pt x="752747" y="1719455"/>
                  <a:pt x="821266" y="1727200"/>
                  <a:pt x="821266" y="1727200"/>
                </a:cubicBezTo>
                <a:cubicBezTo>
                  <a:pt x="908755" y="1718733"/>
                  <a:pt x="996437" y="1712070"/>
                  <a:pt x="1083733" y="1701800"/>
                </a:cubicBezTo>
                <a:cubicBezTo>
                  <a:pt x="1092597" y="1700757"/>
                  <a:pt x="1100552" y="1695785"/>
                  <a:pt x="1109133" y="1693333"/>
                </a:cubicBezTo>
                <a:cubicBezTo>
                  <a:pt x="1120322" y="1690136"/>
                  <a:pt x="1131711" y="1687688"/>
                  <a:pt x="1143000" y="1684866"/>
                </a:cubicBezTo>
                <a:cubicBezTo>
                  <a:pt x="1231523" y="1596343"/>
                  <a:pt x="1134693" y="1683076"/>
                  <a:pt x="1202266" y="1642533"/>
                </a:cubicBezTo>
                <a:cubicBezTo>
                  <a:pt x="1209111" y="1638426"/>
                  <a:pt x="1212967" y="1630587"/>
                  <a:pt x="1219200" y="1625600"/>
                </a:cubicBezTo>
                <a:cubicBezTo>
                  <a:pt x="1227146" y="1619243"/>
                  <a:pt x="1236942" y="1615367"/>
                  <a:pt x="1244600" y="1608666"/>
                </a:cubicBezTo>
                <a:cubicBezTo>
                  <a:pt x="1284224" y="1573995"/>
                  <a:pt x="1280914" y="1575362"/>
                  <a:pt x="1303866" y="1540933"/>
                </a:cubicBezTo>
                <a:cubicBezTo>
                  <a:pt x="1306688" y="1529644"/>
                  <a:pt x="1308989" y="1518212"/>
                  <a:pt x="1312333" y="1507066"/>
                </a:cubicBezTo>
                <a:cubicBezTo>
                  <a:pt x="1317462" y="1489969"/>
                  <a:pt x="1324937" y="1473582"/>
                  <a:pt x="1329266" y="1456266"/>
                </a:cubicBezTo>
                <a:cubicBezTo>
                  <a:pt x="1349690" y="1374572"/>
                  <a:pt x="1341636" y="1411354"/>
                  <a:pt x="1354666" y="1346200"/>
                </a:cubicBezTo>
                <a:cubicBezTo>
                  <a:pt x="1357488" y="1306689"/>
                  <a:pt x="1359547" y="1267115"/>
                  <a:pt x="1363133" y="1227666"/>
                </a:cubicBezTo>
                <a:cubicBezTo>
                  <a:pt x="1365193" y="1205006"/>
                  <a:pt x="1369761" y="1182612"/>
                  <a:pt x="1371600" y="1159933"/>
                </a:cubicBezTo>
                <a:cubicBezTo>
                  <a:pt x="1378230" y="1078163"/>
                  <a:pt x="1382889" y="996244"/>
                  <a:pt x="1388533" y="914400"/>
                </a:cubicBezTo>
                <a:cubicBezTo>
                  <a:pt x="1380006" y="513645"/>
                  <a:pt x="1387121" y="606777"/>
                  <a:pt x="1380066" y="499533"/>
                </a:cubicBezTo>
                <a:close/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55451" y="5158203"/>
            <a:ext cx="8759726" cy="965389"/>
          </a:xfrm>
          <a:custGeom>
            <a:avLst/>
            <a:gdLst>
              <a:gd name="connsiteX0" fmla="*/ 1380066 w 1388533"/>
              <a:gd name="connsiteY0" fmla="*/ 499533 h 1727200"/>
              <a:gd name="connsiteX1" fmla="*/ 1346200 w 1388533"/>
              <a:gd name="connsiteY1" fmla="*/ 270933 h 1727200"/>
              <a:gd name="connsiteX2" fmla="*/ 1329266 w 1388533"/>
              <a:gd name="connsiteY2" fmla="*/ 228600 h 1727200"/>
              <a:gd name="connsiteX3" fmla="*/ 1303866 w 1388533"/>
              <a:gd name="connsiteY3" fmla="*/ 211666 h 1727200"/>
              <a:gd name="connsiteX4" fmla="*/ 1253066 w 1388533"/>
              <a:gd name="connsiteY4" fmla="*/ 143933 h 1727200"/>
              <a:gd name="connsiteX5" fmla="*/ 1219200 w 1388533"/>
              <a:gd name="connsiteY5" fmla="*/ 118533 h 1727200"/>
              <a:gd name="connsiteX6" fmla="*/ 1168400 w 1388533"/>
              <a:gd name="connsiteY6" fmla="*/ 101600 h 1727200"/>
              <a:gd name="connsiteX7" fmla="*/ 1143000 w 1388533"/>
              <a:gd name="connsiteY7" fmla="*/ 93133 h 1727200"/>
              <a:gd name="connsiteX8" fmla="*/ 1083733 w 1388533"/>
              <a:gd name="connsiteY8" fmla="*/ 67733 h 1727200"/>
              <a:gd name="connsiteX9" fmla="*/ 1058333 w 1388533"/>
              <a:gd name="connsiteY9" fmla="*/ 50800 h 1727200"/>
              <a:gd name="connsiteX10" fmla="*/ 990600 w 1388533"/>
              <a:gd name="connsiteY10" fmla="*/ 33866 h 1727200"/>
              <a:gd name="connsiteX11" fmla="*/ 821266 w 1388533"/>
              <a:gd name="connsiteY11" fmla="*/ 0 h 1727200"/>
              <a:gd name="connsiteX12" fmla="*/ 330200 w 1388533"/>
              <a:gd name="connsiteY12" fmla="*/ 8466 h 1727200"/>
              <a:gd name="connsiteX13" fmla="*/ 304800 w 1388533"/>
              <a:gd name="connsiteY13" fmla="*/ 16933 h 1727200"/>
              <a:gd name="connsiteX14" fmla="*/ 270933 w 1388533"/>
              <a:gd name="connsiteY14" fmla="*/ 25400 h 1727200"/>
              <a:gd name="connsiteX15" fmla="*/ 237066 w 1388533"/>
              <a:gd name="connsiteY15" fmla="*/ 42333 h 1727200"/>
              <a:gd name="connsiteX16" fmla="*/ 186266 w 1388533"/>
              <a:gd name="connsiteY16" fmla="*/ 93133 h 1727200"/>
              <a:gd name="connsiteX17" fmla="*/ 160866 w 1388533"/>
              <a:gd name="connsiteY17" fmla="*/ 135466 h 1727200"/>
              <a:gd name="connsiteX18" fmla="*/ 143933 w 1388533"/>
              <a:gd name="connsiteY18" fmla="*/ 169333 h 1727200"/>
              <a:gd name="connsiteX19" fmla="*/ 127000 w 1388533"/>
              <a:gd name="connsiteY19" fmla="*/ 194733 h 1727200"/>
              <a:gd name="connsiteX20" fmla="*/ 118533 w 1388533"/>
              <a:gd name="connsiteY20" fmla="*/ 228600 h 1727200"/>
              <a:gd name="connsiteX21" fmla="*/ 93133 w 1388533"/>
              <a:gd name="connsiteY21" fmla="*/ 279400 h 1727200"/>
              <a:gd name="connsiteX22" fmla="*/ 76200 w 1388533"/>
              <a:gd name="connsiteY22" fmla="*/ 347133 h 1727200"/>
              <a:gd name="connsiteX23" fmla="*/ 67733 w 1388533"/>
              <a:gd name="connsiteY23" fmla="*/ 372533 h 1727200"/>
              <a:gd name="connsiteX24" fmla="*/ 50800 w 1388533"/>
              <a:gd name="connsiteY24" fmla="*/ 397933 h 1727200"/>
              <a:gd name="connsiteX25" fmla="*/ 33866 w 1388533"/>
              <a:gd name="connsiteY25" fmla="*/ 457200 h 1727200"/>
              <a:gd name="connsiteX26" fmla="*/ 16933 w 1388533"/>
              <a:gd name="connsiteY26" fmla="*/ 491066 h 1727200"/>
              <a:gd name="connsiteX27" fmla="*/ 8466 w 1388533"/>
              <a:gd name="connsiteY27" fmla="*/ 541866 h 1727200"/>
              <a:gd name="connsiteX28" fmla="*/ 0 w 1388533"/>
              <a:gd name="connsiteY28" fmla="*/ 584200 h 1727200"/>
              <a:gd name="connsiteX29" fmla="*/ 8466 w 1388533"/>
              <a:gd name="connsiteY29" fmla="*/ 1032933 h 1727200"/>
              <a:gd name="connsiteX30" fmla="*/ 25400 w 1388533"/>
              <a:gd name="connsiteY30" fmla="*/ 1066800 h 1727200"/>
              <a:gd name="connsiteX31" fmla="*/ 50800 w 1388533"/>
              <a:gd name="connsiteY31" fmla="*/ 1143000 h 1727200"/>
              <a:gd name="connsiteX32" fmla="*/ 67733 w 1388533"/>
              <a:gd name="connsiteY32" fmla="*/ 1176866 h 1727200"/>
              <a:gd name="connsiteX33" fmla="*/ 76200 w 1388533"/>
              <a:gd name="connsiteY33" fmla="*/ 1202266 h 1727200"/>
              <a:gd name="connsiteX34" fmla="*/ 93133 w 1388533"/>
              <a:gd name="connsiteY34" fmla="*/ 1227666 h 1727200"/>
              <a:gd name="connsiteX35" fmla="*/ 110066 w 1388533"/>
              <a:gd name="connsiteY35" fmla="*/ 1278466 h 1727200"/>
              <a:gd name="connsiteX36" fmla="*/ 118533 w 1388533"/>
              <a:gd name="connsiteY36" fmla="*/ 1303866 h 1727200"/>
              <a:gd name="connsiteX37" fmla="*/ 135466 w 1388533"/>
              <a:gd name="connsiteY37" fmla="*/ 1329266 h 1727200"/>
              <a:gd name="connsiteX38" fmla="*/ 160866 w 1388533"/>
              <a:gd name="connsiteY38" fmla="*/ 1388533 h 1727200"/>
              <a:gd name="connsiteX39" fmla="*/ 177800 w 1388533"/>
              <a:gd name="connsiteY39" fmla="*/ 1439333 h 1727200"/>
              <a:gd name="connsiteX40" fmla="*/ 203200 w 1388533"/>
              <a:gd name="connsiteY40" fmla="*/ 1464733 h 1727200"/>
              <a:gd name="connsiteX41" fmla="*/ 245533 w 1388533"/>
              <a:gd name="connsiteY41" fmla="*/ 1515533 h 1727200"/>
              <a:gd name="connsiteX42" fmla="*/ 270933 w 1388533"/>
              <a:gd name="connsiteY42" fmla="*/ 1524000 h 1727200"/>
              <a:gd name="connsiteX43" fmla="*/ 330200 w 1388533"/>
              <a:gd name="connsiteY43" fmla="*/ 1549400 h 1727200"/>
              <a:gd name="connsiteX44" fmla="*/ 381000 w 1388533"/>
              <a:gd name="connsiteY44" fmla="*/ 1583266 h 1727200"/>
              <a:gd name="connsiteX45" fmla="*/ 457200 w 1388533"/>
              <a:gd name="connsiteY45" fmla="*/ 1608666 h 1727200"/>
              <a:gd name="connsiteX46" fmla="*/ 474133 w 1388533"/>
              <a:gd name="connsiteY46" fmla="*/ 1625600 h 1727200"/>
              <a:gd name="connsiteX47" fmla="*/ 533400 w 1388533"/>
              <a:gd name="connsiteY47" fmla="*/ 1642533 h 1727200"/>
              <a:gd name="connsiteX48" fmla="*/ 567266 w 1388533"/>
              <a:gd name="connsiteY48" fmla="*/ 1667933 h 1727200"/>
              <a:gd name="connsiteX49" fmla="*/ 668866 w 1388533"/>
              <a:gd name="connsiteY49" fmla="*/ 1684866 h 1727200"/>
              <a:gd name="connsiteX50" fmla="*/ 719666 w 1388533"/>
              <a:gd name="connsiteY50" fmla="*/ 1710266 h 1727200"/>
              <a:gd name="connsiteX51" fmla="*/ 821266 w 1388533"/>
              <a:gd name="connsiteY51" fmla="*/ 1727200 h 1727200"/>
              <a:gd name="connsiteX52" fmla="*/ 1083733 w 1388533"/>
              <a:gd name="connsiteY52" fmla="*/ 1701800 h 1727200"/>
              <a:gd name="connsiteX53" fmla="*/ 1109133 w 1388533"/>
              <a:gd name="connsiteY53" fmla="*/ 1693333 h 1727200"/>
              <a:gd name="connsiteX54" fmla="*/ 1143000 w 1388533"/>
              <a:gd name="connsiteY54" fmla="*/ 1684866 h 1727200"/>
              <a:gd name="connsiteX55" fmla="*/ 1202266 w 1388533"/>
              <a:gd name="connsiteY55" fmla="*/ 1642533 h 1727200"/>
              <a:gd name="connsiteX56" fmla="*/ 1219200 w 1388533"/>
              <a:gd name="connsiteY56" fmla="*/ 1625600 h 1727200"/>
              <a:gd name="connsiteX57" fmla="*/ 1244600 w 1388533"/>
              <a:gd name="connsiteY57" fmla="*/ 1608666 h 1727200"/>
              <a:gd name="connsiteX58" fmla="*/ 1303866 w 1388533"/>
              <a:gd name="connsiteY58" fmla="*/ 1540933 h 1727200"/>
              <a:gd name="connsiteX59" fmla="*/ 1312333 w 1388533"/>
              <a:gd name="connsiteY59" fmla="*/ 1507066 h 1727200"/>
              <a:gd name="connsiteX60" fmla="*/ 1329266 w 1388533"/>
              <a:gd name="connsiteY60" fmla="*/ 1456266 h 1727200"/>
              <a:gd name="connsiteX61" fmla="*/ 1354666 w 1388533"/>
              <a:gd name="connsiteY61" fmla="*/ 1346200 h 1727200"/>
              <a:gd name="connsiteX62" fmla="*/ 1363133 w 1388533"/>
              <a:gd name="connsiteY62" fmla="*/ 1227666 h 1727200"/>
              <a:gd name="connsiteX63" fmla="*/ 1371600 w 1388533"/>
              <a:gd name="connsiteY63" fmla="*/ 1159933 h 1727200"/>
              <a:gd name="connsiteX64" fmla="*/ 1388533 w 1388533"/>
              <a:gd name="connsiteY64" fmla="*/ 914400 h 1727200"/>
              <a:gd name="connsiteX65" fmla="*/ 1380066 w 1388533"/>
              <a:gd name="connsiteY65" fmla="*/ 499533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388533" h="1727200">
                <a:moveTo>
                  <a:pt x="1380066" y="499533"/>
                </a:moveTo>
                <a:cubicBezTo>
                  <a:pt x="1373011" y="392289"/>
                  <a:pt x="1369779" y="329877"/>
                  <a:pt x="1346200" y="270933"/>
                </a:cubicBezTo>
                <a:cubicBezTo>
                  <a:pt x="1340555" y="256822"/>
                  <a:pt x="1338100" y="240967"/>
                  <a:pt x="1329266" y="228600"/>
                </a:cubicBezTo>
                <a:cubicBezTo>
                  <a:pt x="1323351" y="220320"/>
                  <a:pt x="1312333" y="217311"/>
                  <a:pt x="1303866" y="211666"/>
                </a:cubicBezTo>
                <a:cubicBezTo>
                  <a:pt x="1285530" y="184162"/>
                  <a:pt x="1276563" y="163513"/>
                  <a:pt x="1253066" y="143933"/>
                </a:cubicBezTo>
                <a:cubicBezTo>
                  <a:pt x="1242226" y="134899"/>
                  <a:pt x="1231821" y="124844"/>
                  <a:pt x="1219200" y="118533"/>
                </a:cubicBezTo>
                <a:cubicBezTo>
                  <a:pt x="1203235" y="110551"/>
                  <a:pt x="1185333" y="107244"/>
                  <a:pt x="1168400" y="101600"/>
                </a:cubicBezTo>
                <a:cubicBezTo>
                  <a:pt x="1159933" y="98778"/>
                  <a:pt x="1150426" y="98083"/>
                  <a:pt x="1143000" y="93133"/>
                </a:cubicBezTo>
                <a:cubicBezTo>
                  <a:pt x="1107918" y="69745"/>
                  <a:pt x="1127472" y="78668"/>
                  <a:pt x="1083733" y="67733"/>
                </a:cubicBezTo>
                <a:cubicBezTo>
                  <a:pt x="1075266" y="62089"/>
                  <a:pt x="1067434" y="55351"/>
                  <a:pt x="1058333" y="50800"/>
                </a:cubicBezTo>
                <a:cubicBezTo>
                  <a:pt x="1039644" y="41456"/>
                  <a:pt x="1008850" y="38160"/>
                  <a:pt x="990600" y="33866"/>
                </a:cubicBezTo>
                <a:cubicBezTo>
                  <a:pt x="850441" y="887"/>
                  <a:pt x="934384" y="14139"/>
                  <a:pt x="821266" y="0"/>
                </a:cubicBezTo>
                <a:lnTo>
                  <a:pt x="330200" y="8466"/>
                </a:lnTo>
                <a:cubicBezTo>
                  <a:pt x="321280" y="8758"/>
                  <a:pt x="313381" y="14481"/>
                  <a:pt x="304800" y="16933"/>
                </a:cubicBezTo>
                <a:cubicBezTo>
                  <a:pt x="293611" y="20130"/>
                  <a:pt x="281829" y="21314"/>
                  <a:pt x="270933" y="25400"/>
                </a:cubicBezTo>
                <a:cubicBezTo>
                  <a:pt x="259115" y="29832"/>
                  <a:pt x="248355" y="36689"/>
                  <a:pt x="237066" y="42333"/>
                </a:cubicBezTo>
                <a:cubicBezTo>
                  <a:pt x="220133" y="59266"/>
                  <a:pt x="193838" y="70414"/>
                  <a:pt x="186266" y="93133"/>
                </a:cubicBezTo>
                <a:cubicBezTo>
                  <a:pt x="175276" y="126106"/>
                  <a:pt x="184111" y="112223"/>
                  <a:pt x="160866" y="135466"/>
                </a:cubicBezTo>
                <a:cubicBezTo>
                  <a:pt x="155222" y="146755"/>
                  <a:pt x="150195" y="158374"/>
                  <a:pt x="143933" y="169333"/>
                </a:cubicBezTo>
                <a:cubicBezTo>
                  <a:pt x="138885" y="178168"/>
                  <a:pt x="131008" y="185380"/>
                  <a:pt x="127000" y="194733"/>
                </a:cubicBezTo>
                <a:cubicBezTo>
                  <a:pt x="122416" y="205429"/>
                  <a:pt x="122855" y="217796"/>
                  <a:pt x="118533" y="228600"/>
                </a:cubicBezTo>
                <a:cubicBezTo>
                  <a:pt x="111502" y="246178"/>
                  <a:pt x="99501" y="261571"/>
                  <a:pt x="93133" y="279400"/>
                </a:cubicBezTo>
                <a:cubicBezTo>
                  <a:pt x="85306" y="301317"/>
                  <a:pt x="83560" y="325055"/>
                  <a:pt x="76200" y="347133"/>
                </a:cubicBezTo>
                <a:cubicBezTo>
                  <a:pt x="73378" y="355600"/>
                  <a:pt x="71724" y="364551"/>
                  <a:pt x="67733" y="372533"/>
                </a:cubicBezTo>
                <a:cubicBezTo>
                  <a:pt x="63182" y="381634"/>
                  <a:pt x="56444" y="389466"/>
                  <a:pt x="50800" y="397933"/>
                </a:cubicBezTo>
                <a:cubicBezTo>
                  <a:pt x="46503" y="415121"/>
                  <a:pt x="41155" y="440194"/>
                  <a:pt x="33866" y="457200"/>
                </a:cubicBezTo>
                <a:cubicBezTo>
                  <a:pt x="28894" y="468801"/>
                  <a:pt x="22577" y="479777"/>
                  <a:pt x="16933" y="491066"/>
                </a:cubicBezTo>
                <a:cubicBezTo>
                  <a:pt x="14111" y="507999"/>
                  <a:pt x="11537" y="524976"/>
                  <a:pt x="8466" y="541866"/>
                </a:cubicBezTo>
                <a:cubicBezTo>
                  <a:pt x="5892" y="556025"/>
                  <a:pt x="0" y="569809"/>
                  <a:pt x="0" y="584200"/>
                </a:cubicBezTo>
                <a:cubicBezTo>
                  <a:pt x="0" y="733804"/>
                  <a:pt x="603" y="883535"/>
                  <a:pt x="8466" y="1032933"/>
                </a:cubicBezTo>
                <a:cubicBezTo>
                  <a:pt x="9129" y="1045537"/>
                  <a:pt x="20274" y="1055266"/>
                  <a:pt x="25400" y="1066800"/>
                </a:cubicBezTo>
                <a:cubicBezTo>
                  <a:pt x="84687" y="1200195"/>
                  <a:pt x="9527" y="1032938"/>
                  <a:pt x="50800" y="1143000"/>
                </a:cubicBezTo>
                <a:cubicBezTo>
                  <a:pt x="55232" y="1154818"/>
                  <a:pt x="62761" y="1165265"/>
                  <a:pt x="67733" y="1176866"/>
                </a:cubicBezTo>
                <a:cubicBezTo>
                  <a:pt x="71249" y="1185069"/>
                  <a:pt x="72209" y="1194284"/>
                  <a:pt x="76200" y="1202266"/>
                </a:cubicBezTo>
                <a:cubicBezTo>
                  <a:pt x="80751" y="1211367"/>
                  <a:pt x="89000" y="1218367"/>
                  <a:pt x="93133" y="1227666"/>
                </a:cubicBezTo>
                <a:cubicBezTo>
                  <a:pt x="100382" y="1243977"/>
                  <a:pt x="104422" y="1261533"/>
                  <a:pt x="110066" y="1278466"/>
                </a:cubicBezTo>
                <a:cubicBezTo>
                  <a:pt x="112888" y="1286933"/>
                  <a:pt x="113583" y="1296440"/>
                  <a:pt x="118533" y="1303866"/>
                </a:cubicBezTo>
                <a:lnTo>
                  <a:pt x="135466" y="1329266"/>
                </a:lnTo>
                <a:cubicBezTo>
                  <a:pt x="157863" y="1418852"/>
                  <a:pt x="127455" y="1313359"/>
                  <a:pt x="160866" y="1388533"/>
                </a:cubicBezTo>
                <a:cubicBezTo>
                  <a:pt x="168115" y="1404844"/>
                  <a:pt x="165179" y="1426712"/>
                  <a:pt x="177800" y="1439333"/>
                </a:cubicBezTo>
                <a:cubicBezTo>
                  <a:pt x="186267" y="1447800"/>
                  <a:pt x="195535" y="1455535"/>
                  <a:pt x="203200" y="1464733"/>
                </a:cubicBezTo>
                <a:cubicBezTo>
                  <a:pt x="222724" y="1488162"/>
                  <a:pt x="217704" y="1496980"/>
                  <a:pt x="245533" y="1515533"/>
                </a:cubicBezTo>
                <a:cubicBezTo>
                  <a:pt x="252959" y="1520484"/>
                  <a:pt x="262951" y="1520009"/>
                  <a:pt x="270933" y="1524000"/>
                </a:cubicBezTo>
                <a:cubicBezTo>
                  <a:pt x="329402" y="1553235"/>
                  <a:pt x="259717" y="1531779"/>
                  <a:pt x="330200" y="1549400"/>
                </a:cubicBezTo>
                <a:cubicBezTo>
                  <a:pt x="347133" y="1560689"/>
                  <a:pt x="361693" y="1576830"/>
                  <a:pt x="381000" y="1583266"/>
                </a:cubicBezTo>
                <a:lnTo>
                  <a:pt x="457200" y="1608666"/>
                </a:lnTo>
                <a:cubicBezTo>
                  <a:pt x="462844" y="1614311"/>
                  <a:pt x="467288" y="1621493"/>
                  <a:pt x="474133" y="1625600"/>
                </a:cubicBezTo>
                <a:cubicBezTo>
                  <a:pt x="482806" y="1630804"/>
                  <a:pt x="527079" y="1640953"/>
                  <a:pt x="533400" y="1642533"/>
                </a:cubicBezTo>
                <a:cubicBezTo>
                  <a:pt x="544689" y="1651000"/>
                  <a:pt x="554371" y="1662202"/>
                  <a:pt x="567266" y="1667933"/>
                </a:cubicBezTo>
                <a:cubicBezTo>
                  <a:pt x="578997" y="1673147"/>
                  <a:pt x="664927" y="1684303"/>
                  <a:pt x="668866" y="1684866"/>
                </a:cubicBezTo>
                <a:cubicBezTo>
                  <a:pt x="685799" y="1693333"/>
                  <a:pt x="701425" y="1705199"/>
                  <a:pt x="719666" y="1710266"/>
                </a:cubicBezTo>
                <a:cubicBezTo>
                  <a:pt x="752747" y="1719455"/>
                  <a:pt x="821266" y="1727200"/>
                  <a:pt x="821266" y="1727200"/>
                </a:cubicBezTo>
                <a:cubicBezTo>
                  <a:pt x="908755" y="1718733"/>
                  <a:pt x="996437" y="1712070"/>
                  <a:pt x="1083733" y="1701800"/>
                </a:cubicBezTo>
                <a:cubicBezTo>
                  <a:pt x="1092597" y="1700757"/>
                  <a:pt x="1100552" y="1695785"/>
                  <a:pt x="1109133" y="1693333"/>
                </a:cubicBezTo>
                <a:cubicBezTo>
                  <a:pt x="1120322" y="1690136"/>
                  <a:pt x="1131711" y="1687688"/>
                  <a:pt x="1143000" y="1684866"/>
                </a:cubicBezTo>
                <a:cubicBezTo>
                  <a:pt x="1231523" y="1596343"/>
                  <a:pt x="1134693" y="1683076"/>
                  <a:pt x="1202266" y="1642533"/>
                </a:cubicBezTo>
                <a:cubicBezTo>
                  <a:pt x="1209111" y="1638426"/>
                  <a:pt x="1212967" y="1630587"/>
                  <a:pt x="1219200" y="1625600"/>
                </a:cubicBezTo>
                <a:cubicBezTo>
                  <a:pt x="1227146" y="1619243"/>
                  <a:pt x="1236942" y="1615367"/>
                  <a:pt x="1244600" y="1608666"/>
                </a:cubicBezTo>
                <a:cubicBezTo>
                  <a:pt x="1284224" y="1573995"/>
                  <a:pt x="1280914" y="1575362"/>
                  <a:pt x="1303866" y="1540933"/>
                </a:cubicBezTo>
                <a:cubicBezTo>
                  <a:pt x="1306688" y="1529644"/>
                  <a:pt x="1308989" y="1518212"/>
                  <a:pt x="1312333" y="1507066"/>
                </a:cubicBezTo>
                <a:cubicBezTo>
                  <a:pt x="1317462" y="1489969"/>
                  <a:pt x="1324937" y="1473582"/>
                  <a:pt x="1329266" y="1456266"/>
                </a:cubicBezTo>
                <a:cubicBezTo>
                  <a:pt x="1349690" y="1374572"/>
                  <a:pt x="1341636" y="1411354"/>
                  <a:pt x="1354666" y="1346200"/>
                </a:cubicBezTo>
                <a:cubicBezTo>
                  <a:pt x="1357488" y="1306689"/>
                  <a:pt x="1359547" y="1267115"/>
                  <a:pt x="1363133" y="1227666"/>
                </a:cubicBezTo>
                <a:cubicBezTo>
                  <a:pt x="1365193" y="1205006"/>
                  <a:pt x="1369761" y="1182612"/>
                  <a:pt x="1371600" y="1159933"/>
                </a:cubicBezTo>
                <a:cubicBezTo>
                  <a:pt x="1378230" y="1078163"/>
                  <a:pt x="1382889" y="996244"/>
                  <a:pt x="1388533" y="914400"/>
                </a:cubicBezTo>
                <a:cubicBezTo>
                  <a:pt x="1380006" y="513645"/>
                  <a:pt x="1387121" y="606777"/>
                  <a:pt x="1380066" y="499533"/>
                </a:cubicBezTo>
                <a:close/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8237319" y="1972733"/>
            <a:ext cx="991348" cy="3445934"/>
          </a:xfrm>
          <a:custGeom>
            <a:avLst/>
            <a:gdLst>
              <a:gd name="connsiteX0" fmla="*/ 813548 w 991348"/>
              <a:gd name="connsiteY0" fmla="*/ 0 h 3445934"/>
              <a:gd name="connsiteX1" fmla="*/ 830481 w 991348"/>
              <a:gd name="connsiteY1" fmla="*/ 50800 h 3445934"/>
              <a:gd name="connsiteX2" fmla="*/ 847414 w 991348"/>
              <a:gd name="connsiteY2" fmla="*/ 93134 h 3445934"/>
              <a:gd name="connsiteX3" fmla="*/ 881281 w 991348"/>
              <a:gd name="connsiteY3" fmla="*/ 194734 h 3445934"/>
              <a:gd name="connsiteX4" fmla="*/ 915148 w 991348"/>
              <a:gd name="connsiteY4" fmla="*/ 304800 h 3445934"/>
              <a:gd name="connsiteX5" fmla="*/ 957481 w 991348"/>
              <a:gd name="connsiteY5" fmla="*/ 423334 h 3445934"/>
              <a:gd name="connsiteX6" fmla="*/ 965948 w 991348"/>
              <a:gd name="connsiteY6" fmla="*/ 491067 h 3445934"/>
              <a:gd name="connsiteX7" fmla="*/ 982881 w 991348"/>
              <a:gd name="connsiteY7" fmla="*/ 533400 h 3445934"/>
              <a:gd name="connsiteX8" fmla="*/ 991348 w 991348"/>
              <a:gd name="connsiteY8" fmla="*/ 584200 h 3445934"/>
              <a:gd name="connsiteX9" fmla="*/ 974414 w 991348"/>
              <a:gd name="connsiteY9" fmla="*/ 1100667 h 3445934"/>
              <a:gd name="connsiteX10" fmla="*/ 923614 w 991348"/>
              <a:gd name="connsiteY10" fmla="*/ 1278467 h 3445934"/>
              <a:gd name="connsiteX11" fmla="*/ 872814 w 991348"/>
              <a:gd name="connsiteY11" fmla="*/ 1380067 h 3445934"/>
              <a:gd name="connsiteX12" fmla="*/ 822014 w 991348"/>
              <a:gd name="connsiteY12" fmla="*/ 1498600 h 3445934"/>
              <a:gd name="connsiteX13" fmla="*/ 762748 w 991348"/>
              <a:gd name="connsiteY13" fmla="*/ 1617134 h 3445934"/>
              <a:gd name="connsiteX14" fmla="*/ 703481 w 991348"/>
              <a:gd name="connsiteY14" fmla="*/ 1693334 h 3445934"/>
              <a:gd name="connsiteX15" fmla="*/ 644214 w 991348"/>
              <a:gd name="connsiteY15" fmla="*/ 1794934 h 3445934"/>
              <a:gd name="connsiteX16" fmla="*/ 601881 w 991348"/>
              <a:gd name="connsiteY16" fmla="*/ 1845734 h 3445934"/>
              <a:gd name="connsiteX17" fmla="*/ 559548 w 991348"/>
              <a:gd name="connsiteY17" fmla="*/ 1905000 h 3445934"/>
              <a:gd name="connsiteX18" fmla="*/ 491814 w 991348"/>
              <a:gd name="connsiteY18" fmla="*/ 1972734 h 3445934"/>
              <a:gd name="connsiteX19" fmla="*/ 449481 w 991348"/>
              <a:gd name="connsiteY19" fmla="*/ 2023534 h 3445934"/>
              <a:gd name="connsiteX20" fmla="*/ 381748 w 991348"/>
              <a:gd name="connsiteY20" fmla="*/ 2133600 h 3445934"/>
              <a:gd name="connsiteX21" fmla="*/ 347881 w 991348"/>
              <a:gd name="connsiteY21" fmla="*/ 2184400 h 3445934"/>
              <a:gd name="connsiteX22" fmla="*/ 330948 w 991348"/>
              <a:gd name="connsiteY22" fmla="*/ 2243667 h 3445934"/>
              <a:gd name="connsiteX23" fmla="*/ 305548 w 991348"/>
              <a:gd name="connsiteY23" fmla="*/ 2294467 h 3445934"/>
              <a:gd name="connsiteX24" fmla="*/ 297081 w 991348"/>
              <a:gd name="connsiteY24" fmla="*/ 2362200 h 3445934"/>
              <a:gd name="connsiteX25" fmla="*/ 280148 w 991348"/>
              <a:gd name="connsiteY25" fmla="*/ 2404534 h 3445934"/>
              <a:gd name="connsiteX26" fmla="*/ 271681 w 991348"/>
              <a:gd name="connsiteY26" fmla="*/ 2514600 h 3445934"/>
              <a:gd name="connsiteX27" fmla="*/ 254748 w 991348"/>
              <a:gd name="connsiteY27" fmla="*/ 2582334 h 3445934"/>
              <a:gd name="connsiteX28" fmla="*/ 237814 w 991348"/>
              <a:gd name="connsiteY28" fmla="*/ 2717800 h 3445934"/>
              <a:gd name="connsiteX29" fmla="*/ 229348 w 991348"/>
              <a:gd name="connsiteY29" fmla="*/ 2760134 h 3445934"/>
              <a:gd name="connsiteX30" fmla="*/ 203948 w 991348"/>
              <a:gd name="connsiteY30" fmla="*/ 2836334 h 3445934"/>
              <a:gd name="connsiteX31" fmla="*/ 178548 w 991348"/>
              <a:gd name="connsiteY31" fmla="*/ 2904067 h 3445934"/>
              <a:gd name="connsiteX32" fmla="*/ 161614 w 991348"/>
              <a:gd name="connsiteY32" fmla="*/ 2971800 h 3445934"/>
              <a:gd name="connsiteX33" fmla="*/ 153148 w 991348"/>
              <a:gd name="connsiteY33" fmla="*/ 2997200 h 3445934"/>
              <a:gd name="connsiteX34" fmla="*/ 136214 w 991348"/>
              <a:gd name="connsiteY34" fmla="*/ 3014134 h 3445934"/>
              <a:gd name="connsiteX35" fmla="*/ 127748 w 991348"/>
              <a:gd name="connsiteY35" fmla="*/ 3039534 h 3445934"/>
              <a:gd name="connsiteX36" fmla="*/ 119281 w 991348"/>
              <a:gd name="connsiteY36" fmla="*/ 3090334 h 3445934"/>
              <a:gd name="connsiteX37" fmla="*/ 102348 w 991348"/>
              <a:gd name="connsiteY37" fmla="*/ 3124200 h 3445934"/>
              <a:gd name="connsiteX38" fmla="*/ 93881 w 991348"/>
              <a:gd name="connsiteY38" fmla="*/ 3166534 h 3445934"/>
              <a:gd name="connsiteX39" fmla="*/ 76948 w 991348"/>
              <a:gd name="connsiteY39" fmla="*/ 3191934 h 3445934"/>
              <a:gd name="connsiteX40" fmla="*/ 51548 w 991348"/>
              <a:gd name="connsiteY40" fmla="*/ 3242734 h 3445934"/>
              <a:gd name="connsiteX41" fmla="*/ 34614 w 991348"/>
              <a:gd name="connsiteY41" fmla="*/ 3310467 h 3445934"/>
              <a:gd name="connsiteX42" fmla="*/ 17681 w 991348"/>
              <a:gd name="connsiteY42" fmla="*/ 3335867 h 3445934"/>
              <a:gd name="connsiteX43" fmla="*/ 748 w 991348"/>
              <a:gd name="connsiteY43" fmla="*/ 3395134 h 3445934"/>
              <a:gd name="connsiteX44" fmla="*/ 748 w 991348"/>
              <a:gd name="connsiteY44" fmla="*/ 3445934 h 3445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91348" h="3445934">
                <a:moveTo>
                  <a:pt x="813548" y="0"/>
                </a:moveTo>
                <a:cubicBezTo>
                  <a:pt x="819192" y="16933"/>
                  <a:pt x="824381" y="34025"/>
                  <a:pt x="830481" y="50800"/>
                </a:cubicBezTo>
                <a:cubicBezTo>
                  <a:pt x="835675" y="65083"/>
                  <a:pt x="842944" y="78608"/>
                  <a:pt x="847414" y="93134"/>
                </a:cubicBezTo>
                <a:cubicBezTo>
                  <a:pt x="879405" y="197103"/>
                  <a:pt x="847435" y="127040"/>
                  <a:pt x="881281" y="194734"/>
                </a:cubicBezTo>
                <a:cubicBezTo>
                  <a:pt x="899318" y="320987"/>
                  <a:pt x="874285" y="190381"/>
                  <a:pt x="915148" y="304800"/>
                </a:cubicBezTo>
                <a:cubicBezTo>
                  <a:pt x="968960" y="455476"/>
                  <a:pt x="895408" y="299188"/>
                  <a:pt x="957481" y="423334"/>
                </a:cubicBezTo>
                <a:cubicBezTo>
                  <a:pt x="960303" y="445912"/>
                  <a:pt x="960832" y="468896"/>
                  <a:pt x="965948" y="491067"/>
                </a:cubicBezTo>
                <a:cubicBezTo>
                  <a:pt x="969365" y="505876"/>
                  <a:pt x="978882" y="518738"/>
                  <a:pt x="982881" y="533400"/>
                </a:cubicBezTo>
                <a:cubicBezTo>
                  <a:pt x="987398" y="549962"/>
                  <a:pt x="988526" y="567267"/>
                  <a:pt x="991348" y="584200"/>
                </a:cubicBezTo>
                <a:cubicBezTo>
                  <a:pt x="985703" y="756356"/>
                  <a:pt x="981896" y="928581"/>
                  <a:pt x="974414" y="1100667"/>
                </a:cubicBezTo>
                <a:cubicBezTo>
                  <a:pt x="971437" y="1169139"/>
                  <a:pt x="956210" y="1213274"/>
                  <a:pt x="923614" y="1278467"/>
                </a:cubicBezTo>
                <a:lnTo>
                  <a:pt x="872814" y="1380067"/>
                </a:lnTo>
                <a:cubicBezTo>
                  <a:pt x="858114" y="1468273"/>
                  <a:pt x="876327" y="1399026"/>
                  <a:pt x="822014" y="1498600"/>
                </a:cubicBezTo>
                <a:cubicBezTo>
                  <a:pt x="800861" y="1537381"/>
                  <a:pt x="782503" y="1577623"/>
                  <a:pt x="762748" y="1617134"/>
                </a:cubicBezTo>
                <a:cubicBezTo>
                  <a:pt x="748358" y="1645915"/>
                  <a:pt x="721330" y="1666560"/>
                  <a:pt x="703481" y="1693334"/>
                </a:cubicBezTo>
                <a:cubicBezTo>
                  <a:pt x="606743" y="1838441"/>
                  <a:pt x="755486" y="1646572"/>
                  <a:pt x="644214" y="1794934"/>
                </a:cubicBezTo>
                <a:cubicBezTo>
                  <a:pt x="630989" y="1812568"/>
                  <a:pt x="615320" y="1828263"/>
                  <a:pt x="601881" y="1845734"/>
                </a:cubicBezTo>
                <a:cubicBezTo>
                  <a:pt x="587079" y="1864977"/>
                  <a:pt x="575448" y="1886654"/>
                  <a:pt x="559548" y="1905000"/>
                </a:cubicBezTo>
                <a:cubicBezTo>
                  <a:pt x="538636" y="1929129"/>
                  <a:pt x="512255" y="1948205"/>
                  <a:pt x="491814" y="1972734"/>
                </a:cubicBezTo>
                <a:cubicBezTo>
                  <a:pt x="477703" y="1989667"/>
                  <a:pt x="461163" y="2004842"/>
                  <a:pt x="449481" y="2023534"/>
                </a:cubicBezTo>
                <a:cubicBezTo>
                  <a:pt x="370002" y="2150701"/>
                  <a:pt x="441523" y="2073825"/>
                  <a:pt x="381748" y="2133600"/>
                </a:cubicBezTo>
                <a:cubicBezTo>
                  <a:pt x="361616" y="2193995"/>
                  <a:pt x="390162" y="2120979"/>
                  <a:pt x="347881" y="2184400"/>
                </a:cubicBezTo>
                <a:cubicBezTo>
                  <a:pt x="342804" y="2192016"/>
                  <a:pt x="332360" y="2238723"/>
                  <a:pt x="330948" y="2243667"/>
                </a:cubicBezTo>
                <a:cubicBezTo>
                  <a:pt x="322185" y="2274337"/>
                  <a:pt x="324099" y="2266639"/>
                  <a:pt x="305548" y="2294467"/>
                </a:cubicBezTo>
                <a:cubicBezTo>
                  <a:pt x="302726" y="2317045"/>
                  <a:pt x="302197" y="2340029"/>
                  <a:pt x="297081" y="2362200"/>
                </a:cubicBezTo>
                <a:cubicBezTo>
                  <a:pt x="293664" y="2377009"/>
                  <a:pt x="282647" y="2389542"/>
                  <a:pt x="280148" y="2404534"/>
                </a:cubicBezTo>
                <a:cubicBezTo>
                  <a:pt x="274099" y="2440830"/>
                  <a:pt x="275745" y="2478028"/>
                  <a:pt x="271681" y="2514600"/>
                </a:cubicBezTo>
                <a:cubicBezTo>
                  <a:pt x="268276" y="2545248"/>
                  <a:pt x="263540" y="2555956"/>
                  <a:pt x="254748" y="2582334"/>
                </a:cubicBezTo>
                <a:cubicBezTo>
                  <a:pt x="246982" y="2659995"/>
                  <a:pt x="249486" y="2653602"/>
                  <a:pt x="237814" y="2717800"/>
                </a:cubicBezTo>
                <a:cubicBezTo>
                  <a:pt x="235240" y="2731959"/>
                  <a:pt x="233301" y="2746297"/>
                  <a:pt x="229348" y="2760134"/>
                </a:cubicBezTo>
                <a:cubicBezTo>
                  <a:pt x="221993" y="2785878"/>
                  <a:pt x="209199" y="2810080"/>
                  <a:pt x="203948" y="2836334"/>
                </a:cubicBezTo>
                <a:cubicBezTo>
                  <a:pt x="193485" y="2888645"/>
                  <a:pt x="203463" y="2866693"/>
                  <a:pt x="178548" y="2904067"/>
                </a:cubicBezTo>
                <a:cubicBezTo>
                  <a:pt x="172903" y="2926645"/>
                  <a:pt x="168973" y="2949722"/>
                  <a:pt x="161614" y="2971800"/>
                </a:cubicBezTo>
                <a:cubicBezTo>
                  <a:pt x="158792" y="2980267"/>
                  <a:pt x="157740" y="2989547"/>
                  <a:pt x="153148" y="2997200"/>
                </a:cubicBezTo>
                <a:cubicBezTo>
                  <a:pt x="149041" y="3004045"/>
                  <a:pt x="141859" y="3008489"/>
                  <a:pt x="136214" y="3014134"/>
                </a:cubicBezTo>
                <a:cubicBezTo>
                  <a:pt x="133392" y="3022601"/>
                  <a:pt x="129684" y="3030822"/>
                  <a:pt x="127748" y="3039534"/>
                </a:cubicBezTo>
                <a:cubicBezTo>
                  <a:pt x="124024" y="3056292"/>
                  <a:pt x="124214" y="3073891"/>
                  <a:pt x="119281" y="3090334"/>
                </a:cubicBezTo>
                <a:cubicBezTo>
                  <a:pt x="115654" y="3102423"/>
                  <a:pt x="107992" y="3112911"/>
                  <a:pt x="102348" y="3124200"/>
                </a:cubicBezTo>
                <a:cubicBezTo>
                  <a:pt x="99526" y="3138311"/>
                  <a:pt x="98934" y="3153059"/>
                  <a:pt x="93881" y="3166534"/>
                </a:cubicBezTo>
                <a:cubicBezTo>
                  <a:pt x="90308" y="3176062"/>
                  <a:pt x="81499" y="3182833"/>
                  <a:pt x="76948" y="3191934"/>
                </a:cubicBezTo>
                <a:cubicBezTo>
                  <a:pt x="41895" y="3262041"/>
                  <a:pt x="100075" y="3169942"/>
                  <a:pt x="51548" y="3242734"/>
                </a:cubicBezTo>
                <a:cubicBezTo>
                  <a:pt x="45903" y="3265312"/>
                  <a:pt x="47523" y="3291103"/>
                  <a:pt x="34614" y="3310467"/>
                </a:cubicBezTo>
                <a:cubicBezTo>
                  <a:pt x="28970" y="3318934"/>
                  <a:pt x="22232" y="3326766"/>
                  <a:pt x="17681" y="3335867"/>
                </a:cubicBezTo>
                <a:cubicBezTo>
                  <a:pt x="13167" y="3344895"/>
                  <a:pt x="1427" y="3388348"/>
                  <a:pt x="748" y="3395134"/>
                </a:cubicBezTo>
                <a:cubicBezTo>
                  <a:pt x="-937" y="3411983"/>
                  <a:pt x="748" y="3429001"/>
                  <a:pt x="748" y="3445934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0158709" y="422533"/>
            <a:ext cx="1388533" cy="1727200"/>
          </a:xfrm>
          <a:custGeom>
            <a:avLst/>
            <a:gdLst>
              <a:gd name="connsiteX0" fmla="*/ 1380066 w 1388533"/>
              <a:gd name="connsiteY0" fmla="*/ 499533 h 1727200"/>
              <a:gd name="connsiteX1" fmla="*/ 1346200 w 1388533"/>
              <a:gd name="connsiteY1" fmla="*/ 270933 h 1727200"/>
              <a:gd name="connsiteX2" fmla="*/ 1329266 w 1388533"/>
              <a:gd name="connsiteY2" fmla="*/ 228600 h 1727200"/>
              <a:gd name="connsiteX3" fmla="*/ 1303866 w 1388533"/>
              <a:gd name="connsiteY3" fmla="*/ 211666 h 1727200"/>
              <a:gd name="connsiteX4" fmla="*/ 1253066 w 1388533"/>
              <a:gd name="connsiteY4" fmla="*/ 143933 h 1727200"/>
              <a:gd name="connsiteX5" fmla="*/ 1219200 w 1388533"/>
              <a:gd name="connsiteY5" fmla="*/ 118533 h 1727200"/>
              <a:gd name="connsiteX6" fmla="*/ 1168400 w 1388533"/>
              <a:gd name="connsiteY6" fmla="*/ 101600 h 1727200"/>
              <a:gd name="connsiteX7" fmla="*/ 1143000 w 1388533"/>
              <a:gd name="connsiteY7" fmla="*/ 93133 h 1727200"/>
              <a:gd name="connsiteX8" fmla="*/ 1083733 w 1388533"/>
              <a:gd name="connsiteY8" fmla="*/ 67733 h 1727200"/>
              <a:gd name="connsiteX9" fmla="*/ 1058333 w 1388533"/>
              <a:gd name="connsiteY9" fmla="*/ 50800 h 1727200"/>
              <a:gd name="connsiteX10" fmla="*/ 990600 w 1388533"/>
              <a:gd name="connsiteY10" fmla="*/ 33866 h 1727200"/>
              <a:gd name="connsiteX11" fmla="*/ 821266 w 1388533"/>
              <a:gd name="connsiteY11" fmla="*/ 0 h 1727200"/>
              <a:gd name="connsiteX12" fmla="*/ 330200 w 1388533"/>
              <a:gd name="connsiteY12" fmla="*/ 8466 h 1727200"/>
              <a:gd name="connsiteX13" fmla="*/ 304800 w 1388533"/>
              <a:gd name="connsiteY13" fmla="*/ 16933 h 1727200"/>
              <a:gd name="connsiteX14" fmla="*/ 270933 w 1388533"/>
              <a:gd name="connsiteY14" fmla="*/ 25400 h 1727200"/>
              <a:gd name="connsiteX15" fmla="*/ 237066 w 1388533"/>
              <a:gd name="connsiteY15" fmla="*/ 42333 h 1727200"/>
              <a:gd name="connsiteX16" fmla="*/ 186266 w 1388533"/>
              <a:gd name="connsiteY16" fmla="*/ 93133 h 1727200"/>
              <a:gd name="connsiteX17" fmla="*/ 160866 w 1388533"/>
              <a:gd name="connsiteY17" fmla="*/ 135466 h 1727200"/>
              <a:gd name="connsiteX18" fmla="*/ 143933 w 1388533"/>
              <a:gd name="connsiteY18" fmla="*/ 169333 h 1727200"/>
              <a:gd name="connsiteX19" fmla="*/ 127000 w 1388533"/>
              <a:gd name="connsiteY19" fmla="*/ 194733 h 1727200"/>
              <a:gd name="connsiteX20" fmla="*/ 118533 w 1388533"/>
              <a:gd name="connsiteY20" fmla="*/ 228600 h 1727200"/>
              <a:gd name="connsiteX21" fmla="*/ 93133 w 1388533"/>
              <a:gd name="connsiteY21" fmla="*/ 279400 h 1727200"/>
              <a:gd name="connsiteX22" fmla="*/ 76200 w 1388533"/>
              <a:gd name="connsiteY22" fmla="*/ 347133 h 1727200"/>
              <a:gd name="connsiteX23" fmla="*/ 67733 w 1388533"/>
              <a:gd name="connsiteY23" fmla="*/ 372533 h 1727200"/>
              <a:gd name="connsiteX24" fmla="*/ 50800 w 1388533"/>
              <a:gd name="connsiteY24" fmla="*/ 397933 h 1727200"/>
              <a:gd name="connsiteX25" fmla="*/ 33866 w 1388533"/>
              <a:gd name="connsiteY25" fmla="*/ 457200 h 1727200"/>
              <a:gd name="connsiteX26" fmla="*/ 16933 w 1388533"/>
              <a:gd name="connsiteY26" fmla="*/ 491066 h 1727200"/>
              <a:gd name="connsiteX27" fmla="*/ 8466 w 1388533"/>
              <a:gd name="connsiteY27" fmla="*/ 541866 h 1727200"/>
              <a:gd name="connsiteX28" fmla="*/ 0 w 1388533"/>
              <a:gd name="connsiteY28" fmla="*/ 584200 h 1727200"/>
              <a:gd name="connsiteX29" fmla="*/ 8466 w 1388533"/>
              <a:gd name="connsiteY29" fmla="*/ 1032933 h 1727200"/>
              <a:gd name="connsiteX30" fmla="*/ 25400 w 1388533"/>
              <a:gd name="connsiteY30" fmla="*/ 1066800 h 1727200"/>
              <a:gd name="connsiteX31" fmla="*/ 50800 w 1388533"/>
              <a:gd name="connsiteY31" fmla="*/ 1143000 h 1727200"/>
              <a:gd name="connsiteX32" fmla="*/ 67733 w 1388533"/>
              <a:gd name="connsiteY32" fmla="*/ 1176866 h 1727200"/>
              <a:gd name="connsiteX33" fmla="*/ 76200 w 1388533"/>
              <a:gd name="connsiteY33" fmla="*/ 1202266 h 1727200"/>
              <a:gd name="connsiteX34" fmla="*/ 93133 w 1388533"/>
              <a:gd name="connsiteY34" fmla="*/ 1227666 h 1727200"/>
              <a:gd name="connsiteX35" fmla="*/ 110066 w 1388533"/>
              <a:gd name="connsiteY35" fmla="*/ 1278466 h 1727200"/>
              <a:gd name="connsiteX36" fmla="*/ 118533 w 1388533"/>
              <a:gd name="connsiteY36" fmla="*/ 1303866 h 1727200"/>
              <a:gd name="connsiteX37" fmla="*/ 135466 w 1388533"/>
              <a:gd name="connsiteY37" fmla="*/ 1329266 h 1727200"/>
              <a:gd name="connsiteX38" fmla="*/ 160866 w 1388533"/>
              <a:gd name="connsiteY38" fmla="*/ 1388533 h 1727200"/>
              <a:gd name="connsiteX39" fmla="*/ 177800 w 1388533"/>
              <a:gd name="connsiteY39" fmla="*/ 1439333 h 1727200"/>
              <a:gd name="connsiteX40" fmla="*/ 203200 w 1388533"/>
              <a:gd name="connsiteY40" fmla="*/ 1464733 h 1727200"/>
              <a:gd name="connsiteX41" fmla="*/ 245533 w 1388533"/>
              <a:gd name="connsiteY41" fmla="*/ 1515533 h 1727200"/>
              <a:gd name="connsiteX42" fmla="*/ 270933 w 1388533"/>
              <a:gd name="connsiteY42" fmla="*/ 1524000 h 1727200"/>
              <a:gd name="connsiteX43" fmla="*/ 330200 w 1388533"/>
              <a:gd name="connsiteY43" fmla="*/ 1549400 h 1727200"/>
              <a:gd name="connsiteX44" fmla="*/ 381000 w 1388533"/>
              <a:gd name="connsiteY44" fmla="*/ 1583266 h 1727200"/>
              <a:gd name="connsiteX45" fmla="*/ 457200 w 1388533"/>
              <a:gd name="connsiteY45" fmla="*/ 1608666 h 1727200"/>
              <a:gd name="connsiteX46" fmla="*/ 474133 w 1388533"/>
              <a:gd name="connsiteY46" fmla="*/ 1625600 h 1727200"/>
              <a:gd name="connsiteX47" fmla="*/ 533400 w 1388533"/>
              <a:gd name="connsiteY47" fmla="*/ 1642533 h 1727200"/>
              <a:gd name="connsiteX48" fmla="*/ 567266 w 1388533"/>
              <a:gd name="connsiteY48" fmla="*/ 1667933 h 1727200"/>
              <a:gd name="connsiteX49" fmla="*/ 668866 w 1388533"/>
              <a:gd name="connsiteY49" fmla="*/ 1684866 h 1727200"/>
              <a:gd name="connsiteX50" fmla="*/ 719666 w 1388533"/>
              <a:gd name="connsiteY50" fmla="*/ 1710266 h 1727200"/>
              <a:gd name="connsiteX51" fmla="*/ 821266 w 1388533"/>
              <a:gd name="connsiteY51" fmla="*/ 1727200 h 1727200"/>
              <a:gd name="connsiteX52" fmla="*/ 1083733 w 1388533"/>
              <a:gd name="connsiteY52" fmla="*/ 1701800 h 1727200"/>
              <a:gd name="connsiteX53" fmla="*/ 1109133 w 1388533"/>
              <a:gd name="connsiteY53" fmla="*/ 1693333 h 1727200"/>
              <a:gd name="connsiteX54" fmla="*/ 1143000 w 1388533"/>
              <a:gd name="connsiteY54" fmla="*/ 1684866 h 1727200"/>
              <a:gd name="connsiteX55" fmla="*/ 1202266 w 1388533"/>
              <a:gd name="connsiteY55" fmla="*/ 1642533 h 1727200"/>
              <a:gd name="connsiteX56" fmla="*/ 1219200 w 1388533"/>
              <a:gd name="connsiteY56" fmla="*/ 1625600 h 1727200"/>
              <a:gd name="connsiteX57" fmla="*/ 1244600 w 1388533"/>
              <a:gd name="connsiteY57" fmla="*/ 1608666 h 1727200"/>
              <a:gd name="connsiteX58" fmla="*/ 1303866 w 1388533"/>
              <a:gd name="connsiteY58" fmla="*/ 1540933 h 1727200"/>
              <a:gd name="connsiteX59" fmla="*/ 1312333 w 1388533"/>
              <a:gd name="connsiteY59" fmla="*/ 1507066 h 1727200"/>
              <a:gd name="connsiteX60" fmla="*/ 1329266 w 1388533"/>
              <a:gd name="connsiteY60" fmla="*/ 1456266 h 1727200"/>
              <a:gd name="connsiteX61" fmla="*/ 1354666 w 1388533"/>
              <a:gd name="connsiteY61" fmla="*/ 1346200 h 1727200"/>
              <a:gd name="connsiteX62" fmla="*/ 1363133 w 1388533"/>
              <a:gd name="connsiteY62" fmla="*/ 1227666 h 1727200"/>
              <a:gd name="connsiteX63" fmla="*/ 1371600 w 1388533"/>
              <a:gd name="connsiteY63" fmla="*/ 1159933 h 1727200"/>
              <a:gd name="connsiteX64" fmla="*/ 1388533 w 1388533"/>
              <a:gd name="connsiteY64" fmla="*/ 914400 h 1727200"/>
              <a:gd name="connsiteX65" fmla="*/ 1380066 w 1388533"/>
              <a:gd name="connsiteY65" fmla="*/ 499533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388533" h="1727200">
                <a:moveTo>
                  <a:pt x="1380066" y="499533"/>
                </a:moveTo>
                <a:cubicBezTo>
                  <a:pt x="1373011" y="392289"/>
                  <a:pt x="1369779" y="329877"/>
                  <a:pt x="1346200" y="270933"/>
                </a:cubicBezTo>
                <a:cubicBezTo>
                  <a:pt x="1340555" y="256822"/>
                  <a:pt x="1338100" y="240967"/>
                  <a:pt x="1329266" y="228600"/>
                </a:cubicBezTo>
                <a:cubicBezTo>
                  <a:pt x="1323351" y="220320"/>
                  <a:pt x="1312333" y="217311"/>
                  <a:pt x="1303866" y="211666"/>
                </a:cubicBezTo>
                <a:cubicBezTo>
                  <a:pt x="1285530" y="184162"/>
                  <a:pt x="1276563" y="163513"/>
                  <a:pt x="1253066" y="143933"/>
                </a:cubicBezTo>
                <a:cubicBezTo>
                  <a:pt x="1242226" y="134899"/>
                  <a:pt x="1231821" y="124844"/>
                  <a:pt x="1219200" y="118533"/>
                </a:cubicBezTo>
                <a:cubicBezTo>
                  <a:pt x="1203235" y="110551"/>
                  <a:pt x="1185333" y="107244"/>
                  <a:pt x="1168400" y="101600"/>
                </a:cubicBezTo>
                <a:cubicBezTo>
                  <a:pt x="1159933" y="98778"/>
                  <a:pt x="1150426" y="98083"/>
                  <a:pt x="1143000" y="93133"/>
                </a:cubicBezTo>
                <a:cubicBezTo>
                  <a:pt x="1107918" y="69745"/>
                  <a:pt x="1127472" y="78668"/>
                  <a:pt x="1083733" y="67733"/>
                </a:cubicBezTo>
                <a:cubicBezTo>
                  <a:pt x="1075266" y="62089"/>
                  <a:pt x="1067434" y="55351"/>
                  <a:pt x="1058333" y="50800"/>
                </a:cubicBezTo>
                <a:cubicBezTo>
                  <a:pt x="1039644" y="41456"/>
                  <a:pt x="1008850" y="38160"/>
                  <a:pt x="990600" y="33866"/>
                </a:cubicBezTo>
                <a:cubicBezTo>
                  <a:pt x="850441" y="887"/>
                  <a:pt x="934384" y="14139"/>
                  <a:pt x="821266" y="0"/>
                </a:cubicBezTo>
                <a:lnTo>
                  <a:pt x="330200" y="8466"/>
                </a:lnTo>
                <a:cubicBezTo>
                  <a:pt x="321280" y="8758"/>
                  <a:pt x="313381" y="14481"/>
                  <a:pt x="304800" y="16933"/>
                </a:cubicBezTo>
                <a:cubicBezTo>
                  <a:pt x="293611" y="20130"/>
                  <a:pt x="281829" y="21314"/>
                  <a:pt x="270933" y="25400"/>
                </a:cubicBezTo>
                <a:cubicBezTo>
                  <a:pt x="259115" y="29832"/>
                  <a:pt x="248355" y="36689"/>
                  <a:pt x="237066" y="42333"/>
                </a:cubicBezTo>
                <a:cubicBezTo>
                  <a:pt x="220133" y="59266"/>
                  <a:pt x="193838" y="70414"/>
                  <a:pt x="186266" y="93133"/>
                </a:cubicBezTo>
                <a:cubicBezTo>
                  <a:pt x="175276" y="126106"/>
                  <a:pt x="184111" y="112223"/>
                  <a:pt x="160866" y="135466"/>
                </a:cubicBezTo>
                <a:cubicBezTo>
                  <a:pt x="155222" y="146755"/>
                  <a:pt x="150195" y="158374"/>
                  <a:pt x="143933" y="169333"/>
                </a:cubicBezTo>
                <a:cubicBezTo>
                  <a:pt x="138885" y="178168"/>
                  <a:pt x="131008" y="185380"/>
                  <a:pt x="127000" y="194733"/>
                </a:cubicBezTo>
                <a:cubicBezTo>
                  <a:pt x="122416" y="205429"/>
                  <a:pt x="122855" y="217796"/>
                  <a:pt x="118533" y="228600"/>
                </a:cubicBezTo>
                <a:cubicBezTo>
                  <a:pt x="111502" y="246178"/>
                  <a:pt x="99501" y="261571"/>
                  <a:pt x="93133" y="279400"/>
                </a:cubicBezTo>
                <a:cubicBezTo>
                  <a:pt x="85306" y="301317"/>
                  <a:pt x="83560" y="325055"/>
                  <a:pt x="76200" y="347133"/>
                </a:cubicBezTo>
                <a:cubicBezTo>
                  <a:pt x="73378" y="355600"/>
                  <a:pt x="71724" y="364551"/>
                  <a:pt x="67733" y="372533"/>
                </a:cubicBezTo>
                <a:cubicBezTo>
                  <a:pt x="63182" y="381634"/>
                  <a:pt x="56444" y="389466"/>
                  <a:pt x="50800" y="397933"/>
                </a:cubicBezTo>
                <a:cubicBezTo>
                  <a:pt x="46503" y="415121"/>
                  <a:pt x="41155" y="440194"/>
                  <a:pt x="33866" y="457200"/>
                </a:cubicBezTo>
                <a:cubicBezTo>
                  <a:pt x="28894" y="468801"/>
                  <a:pt x="22577" y="479777"/>
                  <a:pt x="16933" y="491066"/>
                </a:cubicBezTo>
                <a:cubicBezTo>
                  <a:pt x="14111" y="507999"/>
                  <a:pt x="11537" y="524976"/>
                  <a:pt x="8466" y="541866"/>
                </a:cubicBezTo>
                <a:cubicBezTo>
                  <a:pt x="5892" y="556025"/>
                  <a:pt x="0" y="569809"/>
                  <a:pt x="0" y="584200"/>
                </a:cubicBezTo>
                <a:cubicBezTo>
                  <a:pt x="0" y="733804"/>
                  <a:pt x="603" y="883535"/>
                  <a:pt x="8466" y="1032933"/>
                </a:cubicBezTo>
                <a:cubicBezTo>
                  <a:pt x="9129" y="1045537"/>
                  <a:pt x="20274" y="1055266"/>
                  <a:pt x="25400" y="1066800"/>
                </a:cubicBezTo>
                <a:cubicBezTo>
                  <a:pt x="84687" y="1200195"/>
                  <a:pt x="9527" y="1032938"/>
                  <a:pt x="50800" y="1143000"/>
                </a:cubicBezTo>
                <a:cubicBezTo>
                  <a:pt x="55232" y="1154818"/>
                  <a:pt x="62761" y="1165265"/>
                  <a:pt x="67733" y="1176866"/>
                </a:cubicBezTo>
                <a:cubicBezTo>
                  <a:pt x="71249" y="1185069"/>
                  <a:pt x="72209" y="1194284"/>
                  <a:pt x="76200" y="1202266"/>
                </a:cubicBezTo>
                <a:cubicBezTo>
                  <a:pt x="80751" y="1211367"/>
                  <a:pt x="89000" y="1218367"/>
                  <a:pt x="93133" y="1227666"/>
                </a:cubicBezTo>
                <a:cubicBezTo>
                  <a:pt x="100382" y="1243977"/>
                  <a:pt x="104422" y="1261533"/>
                  <a:pt x="110066" y="1278466"/>
                </a:cubicBezTo>
                <a:cubicBezTo>
                  <a:pt x="112888" y="1286933"/>
                  <a:pt x="113583" y="1296440"/>
                  <a:pt x="118533" y="1303866"/>
                </a:cubicBezTo>
                <a:lnTo>
                  <a:pt x="135466" y="1329266"/>
                </a:lnTo>
                <a:cubicBezTo>
                  <a:pt x="157863" y="1418852"/>
                  <a:pt x="127455" y="1313359"/>
                  <a:pt x="160866" y="1388533"/>
                </a:cubicBezTo>
                <a:cubicBezTo>
                  <a:pt x="168115" y="1404844"/>
                  <a:pt x="165179" y="1426712"/>
                  <a:pt x="177800" y="1439333"/>
                </a:cubicBezTo>
                <a:cubicBezTo>
                  <a:pt x="186267" y="1447800"/>
                  <a:pt x="195535" y="1455535"/>
                  <a:pt x="203200" y="1464733"/>
                </a:cubicBezTo>
                <a:cubicBezTo>
                  <a:pt x="222724" y="1488162"/>
                  <a:pt x="217704" y="1496980"/>
                  <a:pt x="245533" y="1515533"/>
                </a:cubicBezTo>
                <a:cubicBezTo>
                  <a:pt x="252959" y="1520484"/>
                  <a:pt x="262951" y="1520009"/>
                  <a:pt x="270933" y="1524000"/>
                </a:cubicBezTo>
                <a:cubicBezTo>
                  <a:pt x="329402" y="1553235"/>
                  <a:pt x="259717" y="1531779"/>
                  <a:pt x="330200" y="1549400"/>
                </a:cubicBezTo>
                <a:cubicBezTo>
                  <a:pt x="347133" y="1560689"/>
                  <a:pt x="361693" y="1576830"/>
                  <a:pt x="381000" y="1583266"/>
                </a:cubicBezTo>
                <a:lnTo>
                  <a:pt x="457200" y="1608666"/>
                </a:lnTo>
                <a:cubicBezTo>
                  <a:pt x="462844" y="1614311"/>
                  <a:pt x="467288" y="1621493"/>
                  <a:pt x="474133" y="1625600"/>
                </a:cubicBezTo>
                <a:cubicBezTo>
                  <a:pt x="482806" y="1630804"/>
                  <a:pt x="527079" y="1640953"/>
                  <a:pt x="533400" y="1642533"/>
                </a:cubicBezTo>
                <a:cubicBezTo>
                  <a:pt x="544689" y="1651000"/>
                  <a:pt x="554371" y="1662202"/>
                  <a:pt x="567266" y="1667933"/>
                </a:cubicBezTo>
                <a:cubicBezTo>
                  <a:pt x="578997" y="1673147"/>
                  <a:pt x="664927" y="1684303"/>
                  <a:pt x="668866" y="1684866"/>
                </a:cubicBezTo>
                <a:cubicBezTo>
                  <a:pt x="685799" y="1693333"/>
                  <a:pt x="701425" y="1705199"/>
                  <a:pt x="719666" y="1710266"/>
                </a:cubicBezTo>
                <a:cubicBezTo>
                  <a:pt x="752747" y="1719455"/>
                  <a:pt x="821266" y="1727200"/>
                  <a:pt x="821266" y="1727200"/>
                </a:cubicBezTo>
                <a:cubicBezTo>
                  <a:pt x="908755" y="1718733"/>
                  <a:pt x="996437" y="1712070"/>
                  <a:pt x="1083733" y="1701800"/>
                </a:cubicBezTo>
                <a:cubicBezTo>
                  <a:pt x="1092597" y="1700757"/>
                  <a:pt x="1100552" y="1695785"/>
                  <a:pt x="1109133" y="1693333"/>
                </a:cubicBezTo>
                <a:cubicBezTo>
                  <a:pt x="1120322" y="1690136"/>
                  <a:pt x="1131711" y="1687688"/>
                  <a:pt x="1143000" y="1684866"/>
                </a:cubicBezTo>
                <a:cubicBezTo>
                  <a:pt x="1231523" y="1596343"/>
                  <a:pt x="1134693" y="1683076"/>
                  <a:pt x="1202266" y="1642533"/>
                </a:cubicBezTo>
                <a:cubicBezTo>
                  <a:pt x="1209111" y="1638426"/>
                  <a:pt x="1212967" y="1630587"/>
                  <a:pt x="1219200" y="1625600"/>
                </a:cubicBezTo>
                <a:cubicBezTo>
                  <a:pt x="1227146" y="1619243"/>
                  <a:pt x="1236942" y="1615367"/>
                  <a:pt x="1244600" y="1608666"/>
                </a:cubicBezTo>
                <a:cubicBezTo>
                  <a:pt x="1284224" y="1573995"/>
                  <a:pt x="1280914" y="1575362"/>
                  <a:pt x="1303866" y="1540933"/>
                </a:cubicBezTo>
                <a:cubicBezTo>
                  <a:pt x="1306688" y="1529644"/>
                  <a:pt x="1308989" y="1518212"/>
                  <a:pt x="1312333" y="1507066"/>
                </a:cubicBezTo>
                <a:cubicBezTo>
                  <a:pt x="1317462" y="1489969"/>
                  <a:pt x="1324937" y="1473582"/>
                  <a:pt x="1329266" y="1456266"/>
                </a:cubicBezTo>
                <a:cubicBezTo>
                  <a:pt x="1349690" y="1374572"/>
                  <a:pt x="1341636" y="1411354"/>
                  <a:pt x="1354666" y="1346200"/>
                </a:cubicBezTo>
                <a:cubicBezTo>
                  <a:pt x="1357488" y="1306689"/>
                  <a:pt x="1359547" y="1267115"/>
                  <a:pt x="1363133" y="1227666"/>
                </a:cubicBezTo>
                <a:cubicBezTo>
                  <a:pt x="1365193" y="1205006"/>
                  <a:pt x="1369761" y="1182612"/>
                  <a:pt x="1371600" y="1159933"/>
                </a:cubicBezTo>
                <a:cubicBezTo>
                  <a:pt x="1378230" y="1078163"/>
                  <a:pt x="1382889" y="996244"/>
                  <a:pt x="1388533" y="914400"/>
                </a:cubicBezTo>
                <a:cubicBezTo>
                  <a:pt x="1380006" y="513645"/>
                  <a:pt x="1387121" y="606777"/>
                  <a:pt x="1380066" y="499533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440912" y="6001356"/>
            <a:ext cx="7099370" cy="829900"/>
          </a:xfrm>
          <a:custGeom>
            <a:avLst/>
            <a:gdLst>
              <a:gd name="connsiteX0" fmla="*/ 1380066 w 1388533"/>
              <a:gd name="connsiteY0" fmla="*/ 499533 h 1727200"/>
              <a:gd name="connsiteX1" fmla="*/ 1346200 w 1388533"/>
              <a:gd name="connsiteY1" fmla="*/ 270933 h 1727200"/>
              <a:gd name="connsiteX2" fmla="*/ 1329266 w 1388533"/>
              <a:gd name="connsiteY2" fmla="*/ 228600 h 1727200"/>
              <a:gd name="connsiteX3" fmla="*/ 1303866 w 1388533"/>
              <a:gd name="connsiteY3" fmla="*/ 211666 h 1727200"/>
              <a:gd name="connsiteX4" fmla="*/ 1253066 w 1388533"/>
              <a:gd name="connsiteY4" fmla="*/ 143933 h 1727200"/>
              <a:gd name="connsiteX5" fmla="*/ 1219200 w 1388533"/>
              <a:gd name="connsiteY5" fmla="*/ 118533 h 1727200"/>
              <a:gd name="connsiteX6" fmla="*/ 1168400 w 1388533"/>
              <a:gd name="connsiteY6" fmla="*/ 101600 h 1727200"/>
              <a:gd name="connsiteX7" fmla="*/ 1143000 w 1388533"/>
              <a:gd name="connsiteY7" fmla="*/ 93133 h 1727200"/>
              <a:gd name="connsiteX8" fmla="*/ 1083733 w 1388533"/>
              <a:gd name="connsiteY8" fmla="*/ 67733 h 1727200"/>
              <a:gd name="connsiteX9" fmla="*/ 1058333 w 1388533"/>
              <a:gd name="connsiteY9" fmla="*/ 50800 h 1727200"/>
              <a:gd name="connsiteX10" fmla="*/ 990600 w 1388533"/>
              <a:gd name="connsiteY10" fmla="*/ 33866 h 1727200"/>
              <a:gd name="connsiteX11" fmla="*/ 821266 w 1388533"/>
              <a:gd name="connsiteY11" fmla="*/ 0 h 1727200"/>
              <a:gd name="connsiteX12" fmla="*/ 330200 w 1388533"/>
              <a:gd name="connsiteY12" fmla="*/ 8466 h 1727200"/>
              <a:gd name="connsiteX13" fmla="*/ 304800 w 1388533"/>
              <a:gd name="connsiteY13" fmla="*/ 16933 h 1727200"/>
              <a:gd name="connsiteX14" fmla="*/ 270933 w 1388533"/>
              <a:gd name="connsiteY14" fmla="*/ 25400 h 1727200"/>
              <a:gd name="connsiteX15" fmla="*/ 237066 w 1388533"/>
              <a:gd name="connsiteY15" fmla="*/ 42333 h 1727200"/>
              <a:gd name="connsiteX16" fmla="*/ 186266 w 1388533"/>
              <a:gd name="connsiteY16" fmla="*/ 93133 h 1727200"/>
              <a:gd name="connsiteX17" fmla="*/ 160866 w 1388533"/>
              <a:gd name="connsiteY17" fmla="*/ 135466 h 1727200"/>
              <a:gd name="connsiteX18" fmla="*/ 143933 w 1388533"/>
              <a:gd name="connsiteY18" fmla="*/ 169333 h 1727200"/>
              <a:gd name="connsiteX19" fmla="*/ 127000 w 1388533"/>
              <a:gd name="connsiteY19" fmla="*/ 194733 h 1727200"/>
              <a:gd name="connsiteX20" fmla="*/ 118533 w 1388533"/>
              <a:gd name="connsiteY20" fmla="*/ 228600 h 1727200"/>
              <a:gd name="connsiteX21" fmla="*/ 93133 w 1388533"/>
              <a:gd name="connsiteY21" fmla="*/ 279400 h 1727200"/>
              <a:gd name="connsiteX22" fmla="*/ 76200 w 1388533"/>
              <a:gd name="connsiteY22" fmla="*/ 347133 h 1727200"/>
              <a:gd name="connsiteX23" fmla="*/ 67733 w 1388533"/>
              <a:gd name="connsiteY23" fmla="*/ 372533 h 1727200"/>
              <a:gd name="connsiteX24" fmla="*/ 50800 w 1388533"/>
              <a:gd name="connsiteY24" fmla="*/ 397933 h 1727200"/>
              <a:gd name="connsiteX25" fmla="*/ 33866 w 1388533"/>
              <a:gd name="connsiteY25" fmla="*/ 457200 h 1727200"/>
              <a:gd name="connsiteX26" fmla="*/ 16933 w 1388533"/>
              <a:gd name="connsiteY26" fmla="*/ 491066 h 1727200"/>
              <a:gd name="connsiteX27" fmla="*/ 8466 w 1388533"/>
              <a:gd name="connsiteY27" fmla="*/ 541866 h 1727200"/>
              <a:gd name="connsiteX28" fmla="*/ 0 w 1388533"/>
              <a:gd name="connsiteY28" fmla="*/ 584200 h 1727200"/>
              <a:gd name="connsiteX29" fmla="*/ 8466 w 1388533"/>
              <a:gd name="connsiteY29" fmla="*/ 1032933 h 1727200"/>
              <a:gd name="connsiteX30" fmla="*/ 25400 w 1388533"/>
              <a:gd name="connsiteY30" fmla="*/ 1066800 h 1727200"/>
              <a:gd name="connsiteX31" fmla="*/ 50800 w 1388533"/>
              <a:gd name="connsiteY31" fmla="*/ 1143000 h 1727200"/>
              <a:gd name="connsiteX32" fmla="*/ 67733 w 1388533"/>
              <a:gd name="connsiteY32" fmla="*/ 1176866 h 1727200"/>
              <a:gd name="connsiteX33" fmla="*/ 76200 w 1388533"/>
              <a:gd name="connsiteY33" fmla="*/ 1202266 h 1727200"/>
              <a:gd name="connsiteX34" fmla="*/ 93133 w 1388533"/>
              <a:gd name="connsiteY34" fmla="*/ 1227666 h 1727200"/>
              <a:gd name="connsiteX35" fmla="*/ 110066 w 1388533"/>
              <a:gd name="connsiteY35" fmla="*/ 1278466 h 1727200"/>
              <a:gd name="connsiteX36" fmla="*/ 118533 w 1388533"/>
              <a:gd name="connsiteY36" fmla="*/ 1303866 h 1727200"/>
              <a:gd name="connsiteX37" fmla="*/ 135466 w 1388533"/>
              <a:gd name="connsiteY37" fmla="*/ 1329266 h 1727200"/>
              <a:gd name="connsiteX38" fmla="*/ 160866 w 1388533"/>
              <a:gd name="connsiteY38" fmla="*/ 1388533 h 1727200"/>
              <a:gd name="connsiteX39" fmla="*/ 177800 w 1388533"/>
              <a:gd name="connsiteY39" fmla="*/ 1439333 h 1727200"/>
              <a:gd name="connsiteX40" fmla="*/ 203200 w 1388533"/>
              <a:gd name="connsiteY40" fmla="*/ 1464733 h 1727200"/>
              <a:gd name="connsiteX41" fmla="*/ 245533 w 1388533"/>
              <a:gd name="connsiteY41" fmla="*/ 1515533 h 1727200"/>
              <a:gd name="connsiteX42" fmla="*/ 270933 w 1388533"/>
              <a:gd name="connsiteY42" fmla="*/ 1524000 h 1727200"/>
              <a:gd name="connsiteX43" fmla="*/ 330200 w 1388533"/>
              <a:gd name="connsiteY43" fmla="*/ 1549400 h 1727200"/>
              <a:gd name="connsiteX44" fmla="*/ 381000 w 1388533"/>
              <a:gd name="connsiteY44" fmla="*/ 1583266 h 1727200"/>
              <a:gd name="connsiteX45" fmla="*/ 457200 w 1388533"/>
              <a:gd name="connsiteY45" fmla="*/ 1608666 h 1727200"/>
              <a:gd name="connsiteX46" fmla="*/ 474133 w 1388533"/>
              <a:gd name="connsiteY46" fmla="*/ 1625600 h 1727200"/>
              <a:gd name="connsiteX47" fmla="*/ 533400 w 1388533"/>
              <a:gd name="connsiteY47" fmla="*/ 1642533 h 1727200"/>
              <a:gd name="connsiteX48" fmla="*/ 567266 w 1388533"/>
              <a:gd name="connsiteY48" fmla="*/ 1667933 h 1727200"/>
              <a:gd name="connsiteX49" fmla="*/ 668866 w 1388533"/>
              <a:gd name="connsiteY49" fmla="*/ 1684866 h 1727200"/>
              <a:gd name="connsiteX50" fmla="*/ 719666 w 1388533"/>
              <a:gd name="connsiteY50" fmla="*/ 1710266 h 1727200"/>
              <a:gd name="connsiteX51" fmla="*/ 821266 w 1388533"/>
              <a:gd name="connsiteY51" fmla="*/ 1727200 h 1727200"/>
              <a:gd name="connsiteX52" fmla="*/ 1083733 w 1388533"/>
              <a:gd name="connsiteY52" fmla="*/ 1701800 h 1727200"/>
              <a:gd name="connsiteX53" fmla="*/ 1109133 w 1388533"/>
              <a:gd name="connsiteY53" fmla="*/ 1693333 h 1727200"/>
              <a:gd name="connsiteX54" fmla="*/ 1143000 w 1388533"/>
              <a:gd name="connsiteY54" fmla="*/ 1684866 h 1727200"/>
              <a:gd name="connsiteX55" fmla="*/ 1202266 w 1388533"/>
              <a:gd name="connsiteY55" fmla="*/ 1642533 h 1727200"/>
              <a:gd name="connsiteX56" fmla="*/ 1219200 w 1388533"/>
              <a:gd name="connsiteY56" fmla="*/ 1625600 h 1727200"/>
              <a:gd name="connsiteX57" fmla="*/ 1244600 w 1388533"/>
              <a:gd name="connsiteY57" fmla="*/ 1608666 h 1727200"/>
              <a:gd name="connsiteX58" fmla="*/ 1303866 w 1388533"/>
              <a:gd name="connsiteY58" fmla="*/ 1540933 h 1727200"/>
              <a:gd name="connsiteX59" fmla="*/ 1312333 w 1388533"/>
              <a:gd name="connsiteY59" fmla="*/ 1507066 h 1727200"/>
              <a:gd name="connsiteX60" fmla="*/ 1329266 w 1388533"/>
              <a:gd name="connsiteY60" fmla="*/ 1456266 h 1727200"/>
              <a:gd name="connsiteX61" fmla="*/ 1354666 w 1388533"/>
              <a:gd name="connsiteY61" fmla="*/ 1346200 h 1727200"/>
              <a:gd name="connsiteX62" fmla="*/ 1363133 w 1388533"/>
              <a:gd name="connsiteY62" fmla="*/ 1227666 h 1727200"/>
              <a:gd name="connsiteX63" fmla="*/ 1371600 w 1388533"/>
              <a:gd name="connsiteY63" fmla="*/ 1159933 h 1727200"/>
              <a:gd name="connsiteX64" fmla="*/ 1388533 w 1388533"/>
              <a:gd name="connsiteY64" fmla="*/ 914400 h 1727200"/>
              <a:gd name="connsiteX65" fmla="*/ 1380066 w 1388533"/>
              <a:gd name="connsiteY65" fmla="*/ 499533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388533" h="1727200">
                <a:moveTo>
                  <a:pt x="1380066" y="499533"/>
                </a:moveTo>
                <a:cubicBezTo>
                  <a:pt x="1373011" y="392289"/>
                  <a:pt x="1369779" y="329877"/>
                  <a:pt x="1346200" y="270933"/>
                </a:cubicBezTo>
                <a:cubicBezTo>
                  <a:pt x="1340555" y="256822"/>
                  <a:pt x="1338100" y="240967"/>
                  <a:pt x="1329266" y="228600"/>
                </a:cubicBezTo>
                <a:cubicBezTo>
                  <a:pt x="1323351" y="220320"/>
                  <a:pt x="1312333" y="217311"/>
                  <a:pt x="1303866" y="211666"/>
                </a:cubicBezTo>
                <a:cubicBezTo>
                  <a:pt x="1285530" y="184162"/>
                  <a:pt x="1276563" y="163513"/>
                  <a:pt x="1253066" y="143933"/>
                </a:cubicBezTo>
                <a:cubicBezTo>
                  <a:pt x="1242226" y="134899"/>
                  <a:pt x="1231821" y="124844"/>
                  <a:pt x="1219200" y="118533"/>
                </a:cubicBezTo>
                <a:cubicBezTo>
                  <a:pt x="1203235" y="110551"/>
                  <a:pt x="1185333" y="107244"/>
                  <a:pt x="1168400" y="101600"/>
                </a:cubicBezTo>
                <a:cubicBezTo>
                  <a:pt x="1159933" y="98778"/>
                  <a:pt x="1150426" y="98083"/>
                  <a:pt x="1143000" y="93133"/>
                </a:cubicBezTo>
                <a:cubicBezTo>
                  <a:pt x="1107918" y="69745"/>
                  <a:pt x="1127472" y="78668"/>
                  <a:pt x="1083733" y="67733"/>
                </a:cubicBezTo>
                <a:cubicBezTo>
                  <a:pt x="1075266" y="62089"/>
                  <a:pt x="1067434" y="55351"/>
                  <a:pt x="1058333" y="50800"/>
                </a:cubicBezTo>
                <a:cubicBezTo>
                  <a:pt x="1039644" y="41456"/>
                  <a:pt x="1008850" y="38160"/>
                  <a:pt x="990600" y="33866"/>
                </a:cubicBezTo>
                <a:cubicBezTo>
                  <a:pt x="850441" y="887"/>
                  <a:pt x="934384" y="14139"/>
                  <a:pt x="821266" y="0"/>
                </a:cubicBezTo>
                <a:lnTo>
                  <a:pt x="330200" y="8466"/>
                </a:lnTo>
                <a:cubicBezTo>
                  <a:pt x="321280" y="8758"/>
                  <a:pt x="313381" y="14481"/>
                  <a:pt x="304800" y="16933"/>
                </a:cubicBezTo>
                <a:cubicBezTo>
                  <a:pt x="293611" y="20130"/>
                  <a:pt x="281829" y="21314"/>
                  <a:pt x="270933" y="25400"/>
                </a:cubicBezTo>
                <a:cubicBezTo>
                  <a:pt x="259115" y="29832"/>
                  <a:pt x="248355" y="36689"/>
                  <a:pt x="237066" y="42333"/>
                </a:cubicBezTo>
                <a:cubicBezTo>
                  <a:pt x="220133" y="59266"/>
                  <a:pt x="193838" y="70414"/>
                  <a:pt x="186266" y="93133"/>
                </a:cubicBezTo>
                <a:cubicBezTo>
                  <a:pt x="175276" y="126106"/>
                  <a:pt x="184111" y="112223"/>
                  <a:pt x="160866" y="135466"/>
                </a:cubicBezTo>
                <a:cubicBezTo>
                  <a:pt x="155222" y="146755"/>
                  <a:pt x="150195" y="158374"/>
                  <a:pt x="143933" y="169333"/>
                </a:cubicBezTo>
                <a:cubicBezTo>
                  <a:pt x="138885" y="178168"/>
                  <a:pt x="131008" y="185380"/>
                  <a:pt x="127000" y="194733"/>
                </a:cubicBezTo>
                <a:cubicBezTo>
                  <a:pt x="122416" y="205429"/>
                  <a:pt x="122855" y="217796"/>
                  <a:pt x="118533" y="228600"/>
                </a:cubicBezTo>
                <a:cubicBezTo>
                  <a:pt x="111502" y="246178"/>
                  <a:pt x="99501" y="261571"/>
                  <a:pt x="93133" y="279400"/>
                </a:cubicBezTo>
                <a:cubicBezTo>
                  <a:pt x="85306" y="301317"/>
                  <a:pt x="83560" y="325055"/>
                  <a:pt x="76200" y="347133"/>
                </a:cubicBezTo>
                <a:cubicBezTo>
                  <a:pt x="73378" y="355600"/>
                  <a:pt x="71724" y="364551"/>
                  <a:pt x="67733" y="372533"/>
                </a:cubicBezTo>
                <a:cubicBezTo>
                  <a:pt x="63182" y="381634"/>
                  <a:pt x="56444" y="389466"/>
                  <a:pt x="50800" y="397933"/>
                </a:cubicBezTo>
                <a:cubicBezTo>
                  <a:pt x="46503" y="415121"/>
                  <a:pt x="41155" y="440194"/>
                  <a:pt x="33866" y="457200"/>
                </a:cubicBezTo>
                <a:cubicBezTo>
                  <a:pt x="28894" y="468801"/>
                  <a:pt x="22577" y="479777"/>
                  <a:pt x="16933" y="491066"/>
                </a:cubicBezTo>
                <a:cubicBezTo>
                  <a:pt x="14111" y="507999"/>
                  <a:pt x="11537" y="524976"/>
                  <a:pt x="8466" y="541866"/>
                </a:cubicBezTo>
                <a:cubicBezTo>
                  <a:pt x="5892" y="556025"/>
                  <a:pt x="0" y="569809"/>
                  <a:pt x="0" y="584200"/>
                </a:cubicBezTo>
                <a:cubicBezTo>
                  <a:pt x="0" y="733804"/>
                  <a:pt x="603" y="883535"/>
                  <a:pt x="8466" y="1032933"/>
                </a:cubicBezTo>
                <a:cubicBezTo>
                  <a:pt x="9129" y="1045537"/>
                  <a:pt x="20274" y="1055266"/>
                  <a:pt x="25400" y="1066800"/>
                </a:cubicBezTo>
                <a:cubicBezTo>
                  <a:pt x="84687" y="1200195"/>
                  <a:pt x="9527" y="1032938"/>
                  <a:pt x="50800" y="1143000"/>
                </a:cubicBezTo>
                <a:cubicBezTo>
                  <a:pt x="55232" y="1154818"/>
                  <a:pt x="62761" y="1165265"/>
                  <a:pt x="67733" y="1176866"/>
                </a:cubicBezTo>
                <a:cubicBezTo>
                  <a:pt x="71249" y="1185069"/>
                  <a:pt x="72209" y="1194284"/>
                  <a:pt x="76200" y="1202266"/>
                </a:cubicBezTo>
                <a:cubicBezTo>
                  <a:pt x="80751" y="1211367"/>
                  <a:pt x="89000" y="1218367"/>
                  <a:pt x="93133" y="1227666"/>
                </a:cubicBezTo>
                <a:cubicBezTo>
                  <a:pt x="100382" y="1243977"/>
                  <a:pt x="104422" y="1261533"/>
                  <a:pt x="110066" y="1278466"/>
                </a:cubicBezTo>
                <a:cubicBezTo>
                  <a:pt x="112888" y="1286933"/>
                  <a:pt x="113583" y="1296440"/>
                  <a:pt x="118533" y="1303866"/>
                </a:cubicBezTo>
                <a:lnTo>
                  <a:pt x="135466" y="1329266"/>
                </a:lnTo>
                <a:cubicBezTo>
                  <a:pt x="157863" y="1418852"/>
                  <a:pt x="127455" y="1313359"/>
                  <a:pt x="160866" y="1388533"/>
                </a:cubicBezTo>
                <a:cubicBezTo>
                  <a:pt x="168115" y="1404844"/>
                  <a:pt x="165179" y="1426712"/>
                  <a:pt x="177800" y="1439333"/>
                </a:cubicBezTo>
                <a:cubicBezTo>
                  <a:pt x="186267" y="1447800"/>
                  <a:pt x="195535" y="1455535"/>
                  <a:pt x="203200" y="1464733"/>
                </a:cubicBezTo>
                <a:cubicBezTo>
                  <a:pt x="222724" y="1488162"/>
                  <a:pt x="217704" y="1496980"/>
                  <a:pt x="245533" y="1515533"/>
                </a:cubicBezTo>
                <a:cubicBezTo>
                  <a:pt x="252959" y="1520484"/>
                  <a:pt x="262951" y="1520009"/>
                  <a:pt x="270933" y="1524000"/>
                </a:cubicBezTo>
                <a:cubicBezTo>
                  <a:pt x="329402" y="1553235"/>
                  <a:pt x="259717" y="1531779"/>
                  <a:pt x="330200" y="1549400"/>
                </a:cubicBezTo>
                <a:cubicBezTo>
                  <a:pt x="347133" y="1560689"/>
                  <a:pt x="361693" y="1576830"/>
                  <a:pt x="381000" y="1583266"/>
                </a:cubicBezTo>
                <a:lnTo>
                  <a:pt x="457200" y="1608666"/>
                </a:lnTo>
                <a:cubicBezTo>
                  <a:pt x="462844" y="1614311"/>
                  <a:pt x="467288" y="1621493"/>
                  <a:pt x="474133" y="1625600"/>
                </a:cubicBezTo>
                <a:cubicBezTo>
                  <a:pt x="482806" y="1630804"/>
                  <a:pt x="527079" y="1640953"/>
                  <a:pt x="533400" y="1642533"/>
                </a:cubicBezTo>
                <a:cubicBezTo>
                  <a:pt x="544689" y="1651000"/>
                  <a:pt x="554371" y="1662202"/>
                  <a:pt x="567266" y="1667933"/>
                </a:cubicBezTo>
                <a:cubicBezTo>
                  <a:pt x="578997" y="1673147"/>
                  <a:pt x="664927" y="1684303"/>
                  <a:pt x="668866" y="1684866"/>
                </a:cubicBezTo>
                <a:cubicBezTo>
                  <a:pt x="685799" y="1693333"/>
                  <a:pt x="701425" y="1705199"/>
                  <a:pt x="719666" y="1710266"/>
                </a:cubicBezTo>
                <a:cubicBezTo>
                  <a:pt x="752747" y="1719455"/>
                  <a:pt x="821266" y="1727200"/>
                  <a:pt x="821266" y="1727200"/>
                </a:cubicBezTo>
                <a:cubicBezTo>
                  <a:pt x="908755" y="1718733"/>
                  <a:pt x="996437" y="1712070"/>
                  <a:pt x="1083733" y="1701800"/>
                </a:cubicBezTo>
                <a:cubicBezTo>
                  <a:pt x="1092597" y="1700757"/>
                  <a:pt x="1100552" y="1695785"/>
                  <a:pt x="1109133" y="1693333"/>
                </a:cubicBezTo>
                <a:cubicBezTo>
                  <a:pt x="1120322" y="1690136"/>
                  <a:pt x="1131711" y="1687688"/>
                  <a:pt x="1143000" y="1684866"/>
                </a:cubicBezTo>
                <a:cubicBezTo>
                  <a:pt x="1231523" y="1596343"/>
                  <a:pt x="1134693" y="1683076"/>
                  <a:pt x="1202266" y="1642533"/>
                </a:cubicBezTo>
                <a:cubicBezTo>
                  <a:pt x="1209111" y="1638426"/>
                  <a:pt x="1212967" y="1630587"/>
                  <a:pt x="1219200" y="1625600"/>
                </a:cubicBezTo>
                <a:cubicBezTo>
                  <a:pt x="1227146" y="1619243"/>
                  <a:pt x="1236942" y="1615367"/>
                  <a:pt x="1244600" y="1608666"/>
                </a:cubicBezTo>
                <a:cubicBezTo>
                  <a:pt x="1284224" y="1573995"/>
                  <a:pt x="1280914" y="1575362"/>
                  <a:pt x="1303866" y="1540933"/>
                </a:cubicBezTo>
                <a:cubicBezTo>
                  <a:pt x="1306688" y="1529644"/>
                  <a:pt x="1308989" y="1518212"/>
                  <a:pt x="1312333" y="1507066"/>
                </a:cubicBezTo>
                <a:cubicBezTo>
                  <a:pt x="1317462" y="1489969"/>
                  <a:pt x="1324937" y="1473582"/>
                  <a:pt x="1329266" y="1456266"/>
                </a:cubicBezTo>
                <a:cubicBezTo>
                  <a:pt x="1349690" y="1374572"/>
                  <a:pt x="1341636" y="1411354"/>
                  <a:pt x="1354666" y="1346200"/>
                </a:cubicBezTo>
                <a:cubicBezTo>
                  <a:pt x="1357488" y="1306689"/>
                  <a:pt x="1359547" y="1267115"/>
                  <a:pt x="1363133" y="1227666"/>
                </a:cubicBezTo>
                <a:cubicBezTo>
                  <a:pt x="1365193" y="1205006"/>
                  <a:pt x="1369761" y="1182612"/>
                  <a:pt x="1371600" y="1159933"/>
                </a:cubicBezTo>
                <a:cubicBezTo>
                  <a:pt x="1378230" y="1078163"/>
                  <a:pt x="1382889" y="996244"/>
                  <a:pt x="1388533" y="914400"/>
                </a:cubicBezTo>
                <a:cubicBezTo>
                  <a:pt x="1380006" y="513645"/>
                  <a:pt x="1387121" y="606777"/>
                  <a:pt x="1380066" y="499533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0056361" y="2132799"/>
            <a:ext cx="991348" cy="3976696"/>
          </a:xfrm>
          <a:custGeom>
            <a:avLst/>
            <a:gdLst>
              <a:gd name="connsiteX0" fmla="*/ 813548 w 991348"/>
              <a:gd name="connsiteY0" fmla="*/ 0 h 3445934"/>
              <a:gd name="connsiteX1" fmla="*/ 830481 w 991348"/>
              <a:gd name="connsiteY1" fmla="*/ 50800 h 3445934"/>
              <a:gd name="connsiteX2" fmla="*/ 847414 w 991348"/>
              <a:gd name="connsiteY2" fmla="*/ 93134 h 3445934"/>
              <a:gd name="connsiteX3" fmla="*/ 881281 w 991348"/>
              <a:gd name="connsiteY3" fmla="*/ 194734 h 3445934"/>
              <a:gd name="connsiteX4" fmla="*/ 915148 w 991348"/>
              <a:gd name="connsiteY4" fmla="*/ 304800 h 3445934"/>
              <a:gd name="connsiteX5" fmla="*/ 957481 w 991348"/>
              <a:gd name="connsiteY5" fmla="*/ 423334 h 3445934"/>
              <a:gd name="connsiteX6" fmla="*/ 965948 w 991348"/>
              <a:gd name="connsiteY6" fmla="*/ 491067 h 3445934"/>
              <a:gd name="connsiteX7" fmla="*/ 982881 w 991348"/>
              <a:gd name="connsiteY7" fmla="*/ 533400 h 3445934"/>
              <a:gd name="connsiteX8" fmla="*/ 991348 w 991348"/>
              <a:gd name="connsiteY8" fmla="*/ 584200 h 3445934"/>
              <a:gd name="connsiteX9" fmla="*/ 974414 w 991348"/>
              <a:gd name="connsiteY9" fmla="*/ 1100667 h 3445934"/>
              <a:gd name="connsiteX10" fmla="*/ 923614 w 991348"/>
              <a:gd name="connsiteY10" fmla="*/ 1278467 h 3445934"/>
              <a:gd name="connsiteX11" fmla="*/ 872814 w 991348"/>
              <a:gd name="connsiteY11" fmla="*/ 1380067 h 3445934"/>
              <a:gd name="connsiteX12" fmla="*/ 822014 w 991348"/>
              <a:gd name="connsiteY12" fmla="*/ 1498600 h 3445934"/>
              <a:gd name="connsiteX13" fmla="*/ 762748 w 991348"/>
              <a:gd name="connsiteY13" fmla="*/ 1617134 h 3445934"/>
              <a:gd name="connsiteX14" fmla="*/ 703481 w 991348"/>
              <a:gd name="connsiteY14" fmla="*/ 1693334 h 3445934"/>
              <a:gd name="connsiteX15" fmla="*/ 644214 w 991348"/>
              <a:gd name="connsiteY15" fmla="*/ 1794934 h 3445934"/>
              <a:gd name="connsiteX16" fmla="*/ 601881 w 991348"/>
              <a:gd name="connsiteY16" fmla="*/ 1845734 h 3445934"/>
              <a:gd name="connsiteX17" fmla="*/ 559548 w 991348"/>
              <a:gd name="connsiteY17" fmla="*/ 1905000 h 3445934"/>
              <a:gd name="connsiteX18" fmla="*/ 491814 w 991348"/>
              <a:gd name="connsiteY18" fmla="*/ 1972734 h 3445934"/>
              <a:gd name="connsiteX19" fmla="*/ 449481 w 991348"/>
              <a:gd name="connsiteY19" fmla="*/ 2023534 h 3445934"/>
              <a:gd name="connsiteX20" fmla="*/ 381748 w 991348"/>
              <a:gd name="connsiteY20" fmla="*/ 2133600 h 3445934"/>
              <a:gd name="connsiteX21" fmla="*/ 347881 w 991348"/>
              <a:gd name="connsiteY21" fmla="*/ 2184400 h 3445934"/>
              <a:gd name="connsiteX22" fmla="*/ 330948 w 991348"/>
              <a:gd name="connsiteY22" fmla="*/ 2243667 h 3445934"/>
              <a:gd name="connsiteX23" fmla="*/ 305548 w 991348"/>
              <a:gd name="connsiteY23" fmla="*/ 2294467 h 3445934"/>
              <a:gd name="connsiteX24" fmla="*/ 297081 w 991348"/>
              <a:gd name="connsiteY24" fmla="*/ 2362200 h 3445934"/>
              <a:gd name="connsiteX25" fmla="*/ 280148 w 991348"/>
              <a:gd name="connsiteY25" fmla="*/ 2404534 h 3445934"/>
              <a:gd name="connsiteX26" fmla="*/ 271681 w 991348"/>
              <a:gd name="connsiteY26" fmla="*/ 2514600 h 3445934"/>
              <a:gd name="connsiteX27" fmla="*/ 254748 w 991348"/>
              <a:gd name="connsiteY27" fmla="*/ 2582334 h 3445934"/>
              <a:gd name="connsiteX28" fmla="*/ 237814 w 991348"/>
              <a:gd name="connsiteY28" fmla="*/ 2717800 h 3445934"/>
              <a:gd name="connsiteX29" fmla="*/ 229348 w 991348"/>
              <a:gd name="connsiteY29" fmla="*/ 2760134 h 3445934"/>
              <a:gd name="connsiteX30" fmla="*/ 203948 w 991348"/>
              <a:gd name="connsiteY30" fmla="*/ 2836334 h 3445934"/>
              <a:gd name="connsiteX31" fmla="*/ 178548 w 991348"/>
              <a:gd name="connsiteY31" fmla="*/ 2904067 h 3445934"/>
              <a:gd name="connsiteX32" fmla="*/ 161614 w 991348"/>
              <a:gd name="connsiteY32" fmla="*/ 2971800 h 3445934"/>
              <a:gd name="connsiteX33" fmla="*/ 153148 w 991348"/>
              <a:gd name="connsiteY33" fmla="*/ 2997200 h 3445934"/>
              <a:gd name="connsiteX34" fmla="*/ 136214 w 991348"/>
              <a:gd name="connsiteY34" fmla="*/ 3014134 h 3445934"/>
              <a:gd name="connsiteX35" fmla="*/ 127748 w 991348"/>
              <a:gd name="connsiteY35" fmla="*/ 3039534 h 3445934"/>
              <a:gd name="connsiteX36" fmla="*/ 119281 w 991348"/>
              <a:gd name="connsiteY36" fmla="*/ 3090334 h 3445934"/>
              <a:gd name="connsiteX37" fmla="*/ 102348 w 991348"/>
              <a:gd name="connsiteY37" fmla="*/ 3124200 h 3445934"/>
              <a:gd name="connsiteX38" fmla="*/ 93881 w 991348"/>
              <a:gd name="connsiteY38" fmla="*/ 3166534 h 3445934"/>
              <a:gd name="connsiteX39" fmla="*/ 76948 w 991348"/>
              <a:gd name="connsiteY39" fmla="*/ 3191934 h 3445934"/>
              <a:gd name="connsiteX40" fmla="*/ 51548 w 991348"/>
              <a:gd name="connsiteY40" fmla="*/ 3242734 h 3445934"/>
              <a:gd name="connsiteX41" fmla="*/ 34614 w 991348"/>
              <a:gd name="connsiteY41" fmla="*/ 3310467 h 3445934"/>
              <a:gd name="connsiteX42" fmla="*/ 17681 w 991348"/>
              <a:gd name="connsiteY42" fmla="*/ 3335867 h 3445934"/>
              <a:gd name="connsiteX43" fmla="*/ 748 w 991348"/>
              <a:gd name="connsiteY43" fmla="*/ 3395134 h 3445934"/>
              <a:gd name="connsiteX44" fmla="*/ 748 w 991348"/>
              <a:gd name="connsiteY44" fmla="*/ 3445934 h 3445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91348" h="3445934">
                <a:moveTo>
                  <a:pt x="813548" y="0"/>
                </a:moveTo>
                <a:cubicBezTo>
                  <a:pt x="819192" y="16933"/>
                  <a:pt x="824381" y="34025"/>
                  <a:pt x="830481" y="50800"/>
                </a:cubicBezTo>
                <a:cubicBezTo>
                  <a:pt x="835675" y="65083"/>
                  <a:pt x="842944" y="78608"/>
                  <a:pt x="847414" y="93134"/>
                </a:cubicBezTo>
                <a:cubicBezTo>
                  <a:pt x="879405" y="197103"/>
                  <a:pt x="847435" y="127040"/>
                  <a:pt x="881281" y="194734"/>
                </a:cubicBezTo>
                <a:cubicBezTo>
                  <a:pt x="899318" y="320987"/>
                  <a:pt x="874285" y="190381"/>
                  <a:pt x="915148" y="304800"/>
                </a:cubicBezTo>
                <a:cubicBezTo>
                  <a:pt x="968960" y="455476"/>
                  <a:pt x="895408" y="299188"/>
                  <a:pt x="957481" y="423334"/>
                </a:cubicBezTo>
                <a:cubicBezTo>
                  <a:pt x="960303" y="445912"/>
                  <a:pt x="960832" y="468896"/>
                  <a:pt x="965948" y="491067"/>
                </a:cubicBezTo>
                <a:cubicBezTo>
                  <a:pt x="969365" y="505876"/>
                  <a:pt x="978882" y="518738"/>
                  <a:pt x="982881" y="533400"/>
                </a:cubicBezTo>
                <a:cubicBezTo>
                  <a:pt x="987398" y="549962"/>
                  <a:pt x="988526" y="567267"/>
                  <a:pt x="991348" y="584200"/>
                </a:cubicBezTo>
                <a:cubicBezTo>
                  <a:pt x="985703" y="756356"/>
                  <a:pt x="981896" y="928581"/>
                  <a:pt x="974414" y="1100667"/>
                </a:cubicBezTo>
                <a:cubicBezTo>
                  <a:pt x="971437" y="1169139"/>
                  <a:pt x="956210" y="1213274"/>
                  <a:pt x="923614" y="1278467"/>
                </a:cubicBezTo>
                <a:lnTo>
                  <a:pt x="872814" y="1380067"/>
                </a:lnTo>
                <a:cubicBezTo>
                  <a:pt x="858114" y="1468273"/>
                  <a:pt x="876327" y="1399026"/>
                  <a:pt x="822014" y="1498600"/>
                </a:cubicBezTo>
                <a:cubicBezTo>
                  <a:pt x="800861" y="1537381"/>
                  <a:pt x="782503" y="1577623"/>
                  <a:pt x="762748" y="1617134"/>
                </a:cubicBezTo>
                <a:cubicBezTo>
                  <a:pt x="748358" y="1645915"/>
                  <a:pt x="721330" y="1666560"/>
                  <a:pt x="703481" y="1693334"/>
                </a:cubicBezTo>
                <a:cubicBezTo>
                  <a:pt x="606743" y="1838441"/>
                  <a:pt x="755486" y="1646572"/>
                  <a:pt x="644214" y="1794934"/>
                </a:cubicBezTo>
                <a:cubicBezTo>
                  <a:pt x="630989" y="1812568"/>
                  <a:pt x="615320" y="1828263"/>
                  <a:pt x="601881" y="1845734"/>
                </a:cubicBezTo>
                <a:cubicBezTo>
                  <a:pt x="587079" y="1864977"/>
                  <a:pt x="575448" y="1886654"/>
                  <a:pt x="559548" y="1905000"/>
                </a:cubicBezTo>
                <a:cubicBezTo>
                  <a:pt x="538636" y="1929129"/>
                  <a:pt x="512255" y="1948205"/>
                  <a:pt x="491814" y="1972734"/>
                </a:cubicBezTo>
                <a:cubicBezTo>
                  <a:pt x="477703" y="1989667"/>
                  <a:pt x="461163" y="2004842"/>
                  <a:pt x="449481" y="2023534"/>
                </a:cubicBezTo>
                <a:cubicBezTo>
                  <a:pt x="370002" y="2150701"/>
                  <a:pt x="441523" y="2073825"/>
                  <a:pt x="381748" y="2133600"/>
                </a:cubicBezTo>
                <a:cubicBezTo>
                  <a:pt x="361616" y="2193995"/>
                  <a:pt x="390162" y="2120979"/>
                  <a:pt x="347881" y="2184400"/>
                </a:cubicBezTo>
                <a:cubicBezTo>
                  <a:pt x="342804" y="2192016"/>
                  <a:pt x="332360" y="2238723"/>
                  <a:pt x="330948" y="2243667"/>
                </a:cubicBezTo>
                <a:cubicBezTo>
                  <a:pt x="322185" y="2274337"/>
                  <a:pt x="324099" y="2266639"/>
                  <a:pt x="305548" y="2294467"/>
                </a:cubicBezTo>
                <a:cubicBezTo>
                  <a:pt x="302726" y="2317045"/>
                  <a:pt x="302197" y="2340029"/>
                  <a:pt x="297081" y="2362200"/>
                </a:cubicBezTo>
                <a:cubicBezTo>
                  <a:pt x="293664" y="2377009"/>
                  <a:pt x="282647" y="2389542"/>
                  <a:pt x="280148" y="2404534"/>
                </a:cubicBezTo>
                <a:cubicBezTo>
                  <a:pt x="274099" y="2440830"/>
                  <a:pt x="275745" y="2478028"/>
                  <a:pt x="271681" y="2514600"/>
                </a:cubicBezTo>
                <a:cubicBezTo>
                  <a:pt x="268276" y="2545248"/>
                  <a:pt x="263540" y="2555956"/>
                  <a:pt x="254748" y="2582334"/>
                </a:cubicBezTo>
                <a:cubicBezTo>
                  <a:pt x="246982" y="2659995"/>
                  <a:pt x="249486" y="2653602"/>
                  <a:pt x="237814" y="2717800"/>
                </a:cubicBezTo>
                <a:cubicBezTo>
                  <a:pt x="235240" y="2731959"/>
                  <a:pt x="233301" y="2746297"/>
                  <a:pt x="229348" y="2760134"/>
                </a:cubicBezTo>
                <a:cubicBezTo>
                  <a:pt x="221993" y="2785878"/>
                  <a:pt x="209199" y="2810080"/>
                  <a:pt x="203948" y="2836334"/>
                </a:cubicBezTo>
                <a:cubicBezTo>
                  <a:pt x="193485" y="2888645"/>
                  <a:pt x="203463" y="2866693"/>
                  <a:pt x="178548" y="2904067"/>
                </a:cubicBezTo>
                <a:cubicBezTo>
                  <a:pt x="172903" y="2926645"/>
                  <a:pt x="168973" y="2949722"/>
                  <a:pt x="161614" y="2971800"/>
                </a:cubicBezTo>
                <a:cubicBezTo>
                  <a:pt x="158792" y="2980267"/>
                  <a:pt x="157740" y="2989547"/>
                  <a:pt x="153148" y="2997200"/>
                </a:cubicBezTo>
                <a:cubicBezTo>
                  <a:pt x="149041" y="3004045"/>
                  <a:pt x="141859" y="3008489"/>
                  <a:pt x="136214" y="3014134"/>
                </a:cubicBezTo>
                <a:cubicBezTo>
                  <a:pt x="133392" y="3022601"/>
                  <a:pt x="129684" y="3030822"/>
                  <a:pt x="127748" y="3039534"/>
                </a:cubicBezTo>
                <a:cubicBezTo>
                  <a:pt x="124024" y="3056292"/>
                  <a:pt x="124214" y="3073891"/>
                  <a:pt x="119281" y="3090334"/>
                </a:cubicBezTo>
                <a:cubicBezTo>
                  <a:pt x="115654" y="3102423"/>
                  <a:pt x="107992" y="3112911"/>
                  <a:pt x="102348" y="3124200"/>
                </a:cubicBezTo>
                <a:cubicBezTo>
                  <a:pt x="99526" y="3138311"/>
                  <a:pt x="98934" y="3153059"/>
                  <a:pt x="93881" y="3166534"/>
                </a:cubicBezTo>
                <a:cubicBezTo>
                  <a:pt x="90308" y="3176062"/>
                  <a:pt x="81499" y="3182833"/>
                  <a:pt x="76948" y="3191934"/>
                </a:cubicBezTo>
                <a:cubicBezTo>
                  <a:pt x="41895" y="3262041"/>
                  <a:pt x="100075" y="3169942"/>
                  <a:pt x="51548" y="3242734"/>
                </a:cubicBezTo>
                <a:cubicBezTo>
                  <a:pt x="45903" y="3265312"/>
                  <a:pt x="47523" y="3291103"/>
                  <a:pt x="34614" y="3310467"/>
                </a:cubicBezTo>
                <a:cubicBezTo>
                  <a:pt x="28970" y="3318934"/>
                  <a:pt x="22232" y="3326766"/>
                  <a:pt x="17681" y="3335867"/>
                </a:cubicBezTo>
                <a:cubicBezTo>
                  <a:pt x="13167" y="3344895"/>
                  <a:pt x="1427" y="3388348"/>
                  <a:pt x="748" y="3395134"/>
                </a:cubicBezTo>
                <a:cubicBezTo>
                  <a:pt x="-937" y="3411983"/>
                  <a:pt x="748" y="3429001"/>
                  <a:pt x="748" y="3445934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791832" y="6178346"/>
            <a:ext cx="6397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Therefore </a:t>
            </a:r>
            <a:r>
              <a:rPr lang="en-US" dirty="0" smtClean="0">
                <a:solidFill>
                  <a:srgbClr val="FF0000"/>
                </a:solidFill>
              </a:rPr>
              <a:t>3/2 capital goods </a:t>
            </a:r>
            <a:r>
              <a:rPr lang="en-US" dirty="0">
                <a:solidFill>
                  <a:srgbClr val="FF0000"/>
                </a:solidFill>
              </a:rPr>
              <a:t>≤ 1 </a:t>
            </a:r>
            <a:r>
              <a:rPr lang="en-US" dirty="0" smtClean="0">
                <a:solidFill>
                  <a:srgbClr val="FF0000"/>
                </a:solidFill>
              </a:rPr>
              <a:t>consumer </a:t>
            </a:r>
            <a:r>
              <a:rPr lang="en-US" dirty="0">
                <a:solidFill>
                  <a:srgbClr val="FF0000"/>
                </a:solidFill>
              </a:rPr>
              <a:t>good ≤ </a:t>
            </a:r>
            <a:r>
              <a:rPr lang="en-US" dirty="0" smtClean="0">
                <a:solidFill>
                  <a:srgbClr val="FF0000"/>
                </a:solidFill>
              </a:rPr>
              <a:t>4/1 capital </a:t>
            </a:r>
            <a:r>
              <a:rPr lang="en-US" dirty="0">
                <a:solidFill>
                  <a:srgbClr val="FF0000"/>
                </a:solidFill>
              </a:rPr>
              <a:t>good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04334" y="1833692"/>
            <a:ext cx="2286000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range of acceptable prices is just between the lowest and highest price!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46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9" grpId="0" animBg="1"/>
      <p:bldP spid="4" grpId="0" animBg="1"/>
      <p:bldP spid="11" grpId="0" animBg="1"/>
      <p:bldP spid="12" grpId="0" animBg="1"/>
      <p:bldP spid="13" grpId="0" animBg="1"/>
      <p:bldP spid="14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a Trade and Comparative Advantage Question – Full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80212" cy="435133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1. Find the opportunity costs</a:t>
            </a:r>
          </a:p>
          <a:p>
            <a:pPr lvl="1"/>
            <a:r>
              <a:rPr lang="en-US" dirty="0" smtClean="0"/>
              <a:t>“What you give up” / “What you gain”</a:t>
            </a:r>
          </a:p>
          <a:p>
            <a:pPr lvl="1"/>
            <a:r>
              <a:rPr lang="en-US" dirty="0" smtClean="0"/>
              <a:t>The ‘other good’ / the good you are calculating the OC for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2. Circle the lowest opportunity costs for each good – the country with the lower OC has comparative advantage.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Note: It will always be a diagonal</a:t>
            </a:r>
            <a:r>
              <a:rPr lang="en-US" dirty="0" smtClean="0"/>
              <a:t>!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3. Find the terms of trade – it will be any price between the lowest and highest price for each good. 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6428814" y="1299462"/>
          <a:ext cx="4924986" cy="20230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41662">
                  <a:extLst>
                    <a:ext uri="{9D8B030D-6E8A-4147-A177-3AD203B41FA5}">
                      <a16:colId xmlns:a16="http://schemas.microsoft.com/office/drawing/2014/main" val="4008590712"/>
                    </a:ext>
                  </a:extLst>
                </a:gridCol>
                <a:gridCol w="1641662">
                  <a:extLst>
                    <a:ext uri="{9D8B030D-6E8A-4147-A177-3AD203B41FA5}">
                      <a16:colId xmlns:a16="http://schemas.microsoft.com/office/drawing/2014/main" val="2805279379"/>
                    </a:ext>
                  </a:extLst>
                </a:gridCol>
                <a:gridCol w="1641662">
                  <a:extLst>
                    <a:ext uri="{9D8B030D-6E8A-4147-A177-3AD203B41FA5}">
                      <a16:colId xmlns:a16="http://schemas.microsoft.com/office/drawing/2014/main" val="97772109"/>
                    </a:ext>
                  </a:extLst>
                </a:gridCol>
              </a:tblGrid>
              <a:tr h="88917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Country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Output Wine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Output Cheese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585653"/>
                  </a:ext>
                </a:extLst>
              </a:tr>
              <a:tr h="53910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Australia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945067"/>
                  </a:ext>
                </a:extLst>
              </a:tr>
              <a:tr h="53910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France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37213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458201" y="2183457"/>
            <a:ext cx="1331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  <a:r>
              <a:rPr lang="en-US" dirty="0" smtClean="0">
                <a:solidFill>
                  <a:srgbClr val="FF0000"/>
                </a:solidFill>
              </a:rPr>
              <a:t> cheese /3 wine = 4/3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22541" y="2183456"/>
            <a:ext cx="1564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 wine /4 cheese = 3/4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8201" y="2760668"/>
            <a:ext cx="1331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 smtClean="0">
                <a:solidFill>
                  <a:srgbClr val="FF0000"/>
                </a:solidFill>
              </a:rPr>
              <a:t> cheese /5 wine = 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22542" y="2753007"/>
            <a:ext cx="1331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 smtClean="0">
                <a:solidFill>
                  <a:srgbClr val="FF0000"/>
                </a:solidFill>
              </a:rPr>
              <a:t> wine /5 cheese = 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001000" y="2744287"/>
            <a:ext cx="1788459" cy="646331"/>
          </a:xfrm>
          <a:prstGeom prst="ellipse">
            <a:avLst/>
          </a:prstGeom>
          <a:solidFill>
            <a:srgbClr val="FFFF00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9681882" y="2148100"/>
            <a:ext cx="1788459" cy="646331"/>
          </a:xfrm>
          <a:prstGeom prst="ellipse">
            <a:avLst/>
          </a:prstGeom>
          <a:solidFill>
            <a:srgbClr val="FFFF00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313954" y="4001294"/>
            <a:ext cx="56197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Terms of trade:</a:t>
            </a:r>
          </a:p>
          <a:p>
            <a:r>
              <a:rPr lang="en-US" sz="2400" dirty="0">
                <a:solidFill>
                  <a:srgbClr val="FF0000"/>
                </a:solidFill>
              </a:rPr>
              <a:t>For Wine: between 1 cheese and 4/3 cheese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	</a:t>
            </a:r>
            <a:r>
              <a:rPr lang="en-US" sz="2400" dirty="0" err="1">
                <a:solidFill>
                  <a:srgbClr val="FF0000"/>
                </a:solidFill>
              </a:rPr>
              <a:t>ie</a:t>
            </a:r>
            <a:r>
              <a:rPr lang="en-US" sz="2400" dirty="0">
                <a:solidFill>
                  <a:srgbClr val="FF0000"/>
                </a:solidFill>
              </a:rPr>
              <a:t>. 1 cheese≤ 1 wine ≤ 4/3 cheese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For Cheese: between 3/4 wine and 1 wine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	 3/4 wine≤ 1 cheese ≤ 1 wine </a:t>
            </a:r>
          </a:p>
        </p:txBody>
      </p:sp>
    </p:spTree>
    <p:extLst>
      <p:ext uri="{BB962C8B-B14F-4D97-AF65-F5344CB8AC3E}">
        <p14:creationId xmlns:p14="http://schemas.microsoft.com/office/powerpoint/2010/main" val="116959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77433"/>
            <a:ext cx="10515600" cy="1325563"/>
          </a:xfrm>
        </p:spPr>
        <p:txBody>
          <a:bodyPr/>
          <a:lstStyle/>
          <a:p>
            <a:r>
              <a:rPr lang="en-US" dirty="0" smtClean="0"/>
              <a:t>When the Question is in terms of inputs (not outputs)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13" y="4036691"/>
            <a:ext cx="5280212" cy="282130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Method 2:</a:t>
            </a:r>
          </a:p>
          <a:p>
            <a:r>
              <a:rPr lang="en-US" sz="2400" dirty="0" smtClean="0"/>
              <a:t>Reverse the OC calculation (so that instead of ‘the other good’ being the numerator, it is now the denominator</a:t>
            </a:r>
          </a:p>
          <a:p>
            <a:r>
              <a:rPr lang="en-US" sz="2400" dirty="0" smtClean="0"/>
              <a:t>Choose the smallest numbers as usual</a:t>
            </a:r>
            <a:endParaRPr lang="en-US" sz="2400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5689600" y="994662"/>
          <a:ext cx="6337300" cy="278993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4008590712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805279379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97772109"/>
                    </a:ext>
                  </a:extLst>
                </a:gridCol>
              </a:tblGrid>
              <a:tr h="130303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Country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Inputs to</a:t>
                      </a:r>
                      <a:r>
                        <a:rPr lang="en-US" sz="2800" baseline="0" dirty="0" smtClean="0"/>
                        <a:t> make wine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Inputs</a:t>
                      </a:r>
                      <a:r>
                        <a:rPr lang="en-US" sz="2800" baseline="0" dirty="0" smtClean="0"/>
                        <a:t> to</a:t>
                      </a:r>
                      <a:r>
                        <a:rPr lang="en-US" sz="2800" dirty="0" smtClean="0"/>
                        <a:t> make</a:t>
                      </a:r>
                      <a:r>
                        <a:rPr lang="en-US" sz="2800" baseline="0" dirty="0" smtClean="0"/>
                        <a:t> c</a:t>
                      </a:r>
                      <a:r>
                        <a:rPr lang="en-US" sz="2800" dirty="0" smtClean="0"/>
                        <a:t>heese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585653"/>
                  </a:ext>
                </a:extLst>
              </a:tr>
              <a:tr h="743454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Aus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hrs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hrs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945067"/>
                  </a:ext>
                </a:extLst>
              </a:tr>
              <a:tr h="74345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Fra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 </a:t>
                      </a:r>
                      <a:r>
                        <a:rPr lang="en-US" sz="2800" dirty="0" err="1" smtClean="0"/>
                        <a:t>hrs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hrs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37213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7251" y="1628760"/>
            <a:ext cx="5280212" cy="2246769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Method 1: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Prestep</a:t>
            </a:r>
            <a:r>
              <a:rPr lang="en-US" sz="2000" dirty="0" smtClean="0"/>
              <a:t>: Convert the numbers to output by dividing each number by the same numerator. </a:t>
            </a:r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Now that the table is in terms of output you can perform the same steps as usual. 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986834" y="4016184"/>
            <a:ext cx="51535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Method 1:</a:t>
            </a:r>
          </a:p>
          <a:p>
            <a:r>
              <a:rPr lang="en-US" dirty="0" smtClean="0"/>
              <a:t>1 </a:t>
            </a:r>
            <a:r>
              <a:rPr lang="en-US" dirty="0" err="1" smtClean="0"/>
              <a:t>Prestep</a:t>
            </a:r>
            <a:r>
              <a:rPr lang="en-US" dirty="0" smtClean="0"/>
              <a:t> (red)</a:t>
            </a:r>
            <a:endParaRPr lang="en-US" dirty="0"/>
          </a:p>
          <a:p>
            <a:r>
              <a:rPr lang="en-US" dirty="0" smtClean="0"/>
              <a:t>2 Opportunity Cost (purple)</a:t>
            </a:r>
          </a:p>
          <a:p>
            <a:r>
              <a:rPr lang="en-US" dirty="0" smtClean="0"/>
              <a:t>3 Lowest opportunity cost</a:t>
            </a:r>
          </a:p>
          <a:p>
            <a:r>
              <a:rPr lang="en-US" dirty="0" smtClean="0"/>
              <a:t>4 Comparative Advantage</a:t>
            </a:r>
          </a:p>
          <a:p>
            <a:r>
              <a:rPr lang="en-US" dirty="0"/>
              <a:t>	</a:t>
            </a:r>
            <a:r>
              <a:rPr lang="en-US" dirty="0" smtClean="0"/>
              <a:t>Cheese: France , Wine: Australia</a:t>
            </a:r>
          </a:p>
          <a:p>
            <a:r>
              <a:rPr lang="en-US" dirty="0" smtClean="0"/>
              <a:t>5 Terms of trade: 1 wine for (1 cheese to 5/3 cheese) OR 1 cheese for (3/5 to 1 wine)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729256" y="2192565"/>
            <a:ext cx="1668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4hrs / 1 unit / 4 </a:t>
            </a:r>
            <a:r>
              <a:rPr lang="en-US" dirty="0" err="1" smtClean="0">
                <a:solidFill>
                  <a:srgbClr val="FF0000"/>
                </a:solidFill>
              </a:rPr>
              <a:t>hrs</a:t>
            </a:r>
            <a:r>
              <a:rPr lang="en-US" dirty="0" smtClean="0">
                <a:solidFill>
                  <a:srgbClr val="FF0000"/>
                </a:solidFill>
              </a:rPr>
              <a:t> = 1 unit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93057" y="2192565"/>
            <a:ext cx="1732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4hrs / 1 unit / 4 </a:t>
            </a:r>
            <a:r>
              <a:rPr lang="en-US" dirty="0" err="1" smtClean="0">
                <a:solidFill>
                  <a:srgbClr val="FF0000"/>
                </a:solidFill>
              </a:rPr>
              <a:t>hrs</a:t>
            </a:r>
            <a:r>
              <a:rPr lang="en-US" dirty="0" smtClean="0">
                <a:solidFill>
                  <a:srgbClr val="FF0000"/>
                </a:solidFill>
              </a:rPr>
              <a:t> = 1 unit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53056" y="2979630"/>
            <a:ext cx="1643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4hrs / 1 unit / 5 </a:t>
            </a:r>
            <a:r>
              <a:rPr lang="en-US" dirty="0" err="1" smtClean="0">
                <a:solidFill>
                  <a:srgbClr val="FF0000"/>
                </a:solidFill>
              </a:rPr>
              <a:t>hrs</a:t>
            </a:r>
            <a:r>
              <a:rPr lang="en-US" dirty="0" smtClean="0">
                <a:solidFill>
                  <a:srgbClr val="FF0000"/>
                </a:solidFill>
              </a:rPr>
              <a:t> = 0.8 unit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93056" y="3104325"/>
            <a:ext cx="1732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4hrs / 1 unit / 3 </a:t>
            </a:r>
            <a:r>
              <a:rPr lang="en-US" dirty="0" err="1" smtClean="0">
                <a:solidFill>
                  <a:srgbClr val="FF0000"/>
                </a:solidFill>
              </a:rPr>
              <a:t>hrs</a:t>
            </a:r>
            <a:r>
              <a:rPr lang="en-US" dirty="0" smtClean="0">
                <a:solidFill>
                  <a:srgbClr val="FF0000"/>
                </a:solidFill>
              </a:rPr>
              <a:t> = 4/3 unit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83157" y="1799033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1/1 = 1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224950" y="1875185"/>
            <a:ext cx="811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1/1 = 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917906" y="3634580"/>
            <a:ext cx="2252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4/3 / 4/5 = 20/12 = 5/3 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497894" y="3638915"/>
            <a:ext cx="2204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4/5 / 4/3 = 12/20 = 3/5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561977" y="1686138"/>
            <a:ext cx="1788459" cy="646331"/>
          </a:xfrm>
          <a:prstGeom prst="ellipse">
            <a:avLst/>
          </a:prstGeom>
          <a:solidFill>
            <a:srgbClr val="FFFF00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9455529" y="3594150"/>
            <a:ext cx="2247136" cy="646331"/>
          </a:xfrm>
          <a:prstGeom prst="ellipse">
            <a:avLst/>
          </a:prstGeom>
          <a:solidFill>
            <a:srgbClr val="FFFF00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00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0"/>
            <a:ext cx="10515600" cy="1325563"/>
          </a:xfrm>
        </p:spPr>
        <p:txBody>
          <a:bodyPr/>
          <a:lstStyle/>
          <a:p>
            <a:r>
              <a:rPr lang="en-US" dirty="0" smtClean="0"/>
              <a:t>The Fundamental </a:t>
            </a:r>
            <a:r>
              <a:rPr lang="en-US" dirty="0"/>
              <a:t>E</a:t>
            </a:r>
            <a:r>
              <a:rPr lang="en-US" dirty="0" smtClean="0"/>
              <a:t>conomic </a:t>
            </a:r>
            <a:r>
              <a:rPr lang="en-US" dirty="0"/>
              <a:t>P</a:t>
            </a:r>
            <a:r>
              <a:rPr lang="en-US" dirty="0" smtClean="0"/>
              <a:t>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178" y="1179503"/>
            <a:ext cx="3867169" cy="391373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Humans face huge numbers of choices because we usually don’t have enough resources to get everything that we want! </a:t>
            </a:r>
          </a:p>
          <a:p>
            <a:r>
              <a:rPr lang="en-US" dirty="0" smtClean="0"/>
              <a:t>If you have two weeks of holiday. You can’t go to Europe and Africa and the United States because you won’t have enough time, money, energy etc.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9200" y="1175101"/>
            <a:ext cx="7189004" cy="39137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83274" y="4369087"/>
            <a:ext cx="1875561" cy="3191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5178" y="5220356"/>
            <a:ext cx="59186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same applies to businesses. A business may have to choose between hiring new workers or fixing a broken machine if they don’t have enough money for both!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959770" y="5419165"/>
            <a:ext cx="4887089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Summary: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We must make choices all the time because our resources are scarce.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65843" y="4724188"/>
            <a:ext cx="1875561" cy="3191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449671" y="4150225"/>
            <a:ext cx="1545784" cy="43772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482975" y="4621318"/>
            <a:ext cx="1545784" cy="43772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820834" y="4183594"/>
            <a:ext cx="1657369" cy="67079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4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Law of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365" y="1690688"/>
            <a:ext cx="5774267" cy="2827057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B0F0"/>
                </a:solidFill>
              </a:rPr>
              <a:t>demand curve slopes down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accent3"/>
                </a:solidFill>
              </a:rPr>
              <a:t>lower the price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chemeClr val="accent3"/>
                </a:solidFill>
              </a:rPr>
              <a:t>more people will buy</a:t>
            </a:r>
            <a:r>
              <a:rPr lang="en-US" dirty="0" smtClean="0"/>
              <a:t> of something. </a:t>
            </a:r>
            <a:endParaRPr lang="en-US" dirty="0"/>
          </a:p>
          <a:p>
            <a:r>
              <a:rPr lang="en-US" dirty="0" smtClean="0"/>
              <a:t>There is a </a:t>
            </a:r>
            <a:r>
              <a:rPr lang="en-US" dirty="0" smtClean="0">
                <a:solidFill>
                  <a:srgbClr val="00B050"/>
                </a:solidFill>
              </a:rPr>
              <a:t>negative/inverse relationship</a:t>
            </a:r>
            <a:r>
              <a:rPr lang="en-US" dirty="0" smtClean="0"/>
              <a:t> between the price of a good and the quantity bought.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633" y="447656"/>
            <a:ext cx="5741252" cy="40700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2718" y="5254306"/>
            <a:ext cx="564328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Summary: Law of Demand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Price goes down, people buy more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7261412" y="941294"/>
            <a:ext cx="13447" cy="303903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236941" y="3980329"/>
            <a:ext cx="4273741" cy="2241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36941" y="5069641"/>
            <a:ext cx="4074459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Definition: Demand</a:t>
            </a:r>
          </a:p>
          <a:p>
            <a:r>
              <a:rPr lang="en-US" dirty="0" smtClean="0"/>
              <a:t>The quantity of a product or service that consumers are willing and able to buy at a particular price.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01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486127"/>
            <a:ext cx="4789416" cy="401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Reasons for the Law of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established the </a:t>
            </a:r>
            <a:r>
              <a:rPr lang="en-US" dirty="0" smtClean="0">
                <a:solidFill>
                  <a:srgbClr val="00B0F0"/>
                </a:solidFill>
              </a:rPr>
              <a:t>law of the demand </a:t>
            </a:r>
            <a:r>
              <a:rPr lang="en-US" dirty="0" smtClean="0"/>
              <a:t>– the demand curve slopes down!</a:t>
            </a:r>
          </a:p>
          <a:p>
            <a:r>
              <a:rPr lang="en-US" dirty="0" smtClean="0"/>
              <a:t>There are </a:t>
            </a:r>
            <a:r>
              <a:rPr lang="en-US" dirty="0" smtClean="0">
                <a:solidFill>
                  <a:srgbClr val="00B0F0"/>
                </a:solidFill>
              </a:rPr>
              <a:t>three reasons </a:t>
            </a:r>
            <a:r>
              <a:rPr lang="en-US" dirty="0" smtClean="0"/>
              <a:t>for this.</a:t>
            </a:r>
          </a:p>
          <a:p>
            <a:pPr lvl="1"/>
            <a:r>
              <a:rPr lang="en-US" dirty="0" smtClean="0">
                <a:hlinkClick r:id="" action="ppaction://noaction"/>
              </a:rPr>
              <a:t>1. Diminishing Marginal Utility</a:t>
            </a:r>
            <a:endParaRPr lang="en-US" dirty="0" smtClean="0"/>
          </a:p>
          <a:p>
            <a:pPr lvl="1"/>
            <a:r>
              <a:rPr lang="en-US" dirty="0" smtClean="0">
                <a:hlinkClick r:id="" action="ppaction://noaction"/>
              </a:rPr>
              <a:t>2. The Income Effect</a:t>
            </a:r>
            <a:endParaRPr lang="en-US" dirty="0" smtClean="0"/>
          </a:p>
          <a:p>
            <a:pPr lvl="1"/>
            <a:r>
              <a:rPr lang="en-US" dirty="0" smtClean="0">
                <a:hlinkClick r:id="" action="ppaction://noaction"/>
              </a:rPr>
              <a:t>3. The Substitution Effect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006" y="2534239"/>
            <a:ext cx="3181794" cy="146705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2482224">
            <a:off x="7173208" y="3920160"/>
            <a:ext cx="277590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1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905500" y="0"/>
            <a:ext cx="6145049" cy="67265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82" y="-86223"/>
            <a:ext cx="4105759" cy="1325563"/>
          </a:xfrm>
        </p:spPr>
        <p:txBody>
          <a:bodyPr/>
          <a:lstStyle/>
          <a:p>
            <a:r>
              <a:rPr lang="en-US" dirty="0" smtClean="0"/>
              <a:t>Price change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08" y="991892"/>
            <a:ext cx="5230703" cy="42882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965" y="1100526"/>
            <a:ext cx="4782217" cy="58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71620" y="11623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99968" y="-70846"/>
            <a:ext cx="5191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Non-Price Factors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34414" y="4277532"/>
            <a:ext cx="1952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Also called:</a:t>
            </a:r>
          </a:p>
          <a:p>
            <a:r>
              <a:rPr lang="en-US" b="1" dirty="0" smtClean="0"/>
              <a:t>Determinants of demand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34959" y="260320"/>
            <a:ext cx="167674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Movements along the SAME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151" y="5200862"/>
            <a:ext cx="5449169" cy="1525668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Summary: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Change of price – movement along curve (but the curve itself doesn’t move)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Change in other factors – curve moves left or right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73808" y="423709"/>
            <a:ext cx="167674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Movements of the WHOLE curve left and right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2088767">
            <a:off x="3162670" y="2417137"/>
            <a:ext cx="9525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2894537">
            <a:off x="2091887" y="1692905"/>
            <a:ext cx="9525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703747" y="2282115"/>
            <a:ext cx="1357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Extension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622287" y="1620479"/>
            <a:ext cx="1357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53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528" y="149972"/>
            <a:ext cx="6519576" cy="6702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More Determinants of Demand - Effect of Income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486" y="1089733"/>
            <a:ext cx="5885374" cy="108117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Disposable </a:t>
            </a:r>
            <a:r>
              <a:rPr lang="en-US" b="1" dirty="0">
                <a:solidFill>
                  <a:srgbClr val="7030A0"/>
                </a:solidFill>
              </a:rPr>
              <a:t>income </a:t>
            </a:r>
            <a:r>
              <a:rPr lang="en-US" dirty="0"/>
              <a:t>is the total </a:t>
            </a:r>
            <a:r>
              <a:rPr lang="en-US" dirty="0" smtClean="0"/>
              <a:t>personal income </a:t>
            </a:r>
            <a:r>
              <a:rPr lang="en-US" dirty="0"/>
              <a:t>of a worker/consumer minus </a:t>
            </a:r>
            <a:r>
              <a:rPr lang="en-US" dirty="0" smtClean="0"/>
              <a:t>income tax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rgbClr val="7030A0"/>
                </a:solidFill>
              </a:rPr>
              <a:t>how much they have to spend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45817" y="365125"/>
            <a:ext cx="5601042" cy="28890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An </a:t>
            </a:r>
            <a:r>
              <a:rPr lang="en-US" b="1" dirty="0">
                <a:solidFill>
                  <a:srgbClr val="00B0F0"/>
                </a:solidFill>
              </a:rPr>
              <a:t>inferior good/service </a:t>
            </a:r>
            <a:r>
              <a:rPr lang="en-US" dirty="0"/>
              <a:t>will be purchased</a:t>
            </a:r>
          </a:p>
          <a:p>
            <a:pPr marL="0" indent="0">
              <a:buNone/>
            </a:pPr>
            <a:r>
              <a:rPr lang="en-US" dirty="0"/>
              <a:t>less </a:t>
            </a:r>
            <a:r>
              <a:rPr lang="en-US" dirty="0" smtClean="0"/>
              <a:t>when people have more income because </a:t>
            </a:r>
            <a:r>
              <a:rPr lang="en-US" dirty="0"/>
              <a:t>they can </a:t>
            </a:r>
            <a:r>
              <a:rPr lang="en-US" dirty="0" smtClean="0"/>
              <a:t>now afford to buy better quality goods/services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 err="1" smtClean="0"/>
              <a:t>Eg</a:t>
            </a:r>
            <a:r>
              <a:rPr lang="en-US" dirty="0" smtClean="0"/>
              <a:t>. Public </a:t>
            </a:r>
            <a:r>
              <a:rPr lang="en-US" dirty="0"/>
              <a:t>transport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When people’s </a:t>
            </a:r>
            <a:r>
              <a:rPr lang="en-US" dirty="0"/>
              <a:t>income increases, </a:t>
            </a:r>
            <a:r>
              <a:rPr lang="en-US" dirty="0" smtClean="0"/>
              <a:t>they choose: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taxis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rental car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buy a car etc.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5929" y="1901449"/>
            <a:ext cx="1533739" cy="13527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5541" y="5136749"/>
            <a:ext cx="1381318" cy="15527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08052" y="5543087"/>
            <a:ext cx="449656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Inferior goods : higher income = buy less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Normal goods : higher income = buy more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Small proportion of income goods = no effect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5816" y="3254188"/>
            <a:ext cx="5748959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For some goods, income has little effect on the quantity consumed such as </a:t>
            </a:r>
            <a:r>
              <a:rPr lang="en-US" b="1" dirty="0">
                <a:solidFill>
                  <a:srgbClr val="00B050"/>
                </a:solidFill>
              </a:rPr>
              <a:t>g</a:t>
            </a:r>
            <a:r>
              <a:rPr lang="en-US" b="1" dirty="0" smtClean="0">
                <a:solidFill>
                  <a:srgbClr val="00B050"/>
                </a:solidFill>
              </a:rPr>
              <a:t>oods/services </a:t>
            </a:r>
            <a:r>
              <a:rPr lang="en-US" b="1" dirty="0">
                <a:solidFill>
                  <a:srgbClr val="00B050"/>
                </a:solidFill>
              </a:rPr>
              <a:t>that require a small portion of an individual’s income</a:t>
            </a:r>
            <a:r>
              <a:rPr lang="en-US" dirty="0"/>
              <a:t>. </a:t>
            </a:r>
            <a:r>
              <a:rPr lang="en-US" dirty="0" err="1"/>
              <a:t>Eg</a:t>
            </a:r>
            <a:r>
              <a:rPr lang="en-US" dirty="0"/>
              <a:t>. </a:t>
            </a:r>
            <a:r>
              <a:rPr lang="en-US" dirty="0" smtClean="0"/>
              <a:t>salt</a:t>
            </a:r>
          </a:p>
          <a:p>
            <a:endParaRPr lang="en-US" dirty="0"/>
          </a:p>
          <a:p>
            <a:r>
              <a:rPr lang="en-US" dirty="0" smtClean="0"/>
              <a:t>Even if your income increases or decreases, because salt is such a basic good and a small amount of our income, we would continue to buy the same amount.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97968" y="2108426"/>
            <a:ext cx="5493949" cy="34778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/>
              <a:t>When incomes </a:t>
            </a:r>
            <a:r>
              <a:rPr lang="en-US" sz="2800" dirty="0" smtClean="0"/>
              <a:t>rise, </a:t>
            </a:r>
            <a:r>
              <a:rPr lang="en-US" sz="2800" b="1" dirty="0">
                <a:solidFill>
                  <a:srgbClr val="00B0F0"/>
                </a:solidFill>
              </a:rPr>
              <a:t>normal goods </a:t>
            </a:r>
            <a:r>
              <a:rPr lang="en-US" sz="2800" dirty="0"/>
              <a:t>see an increase in demand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Eg</a:t>
            </a:r>
            <a:r>
              <a:rPr lang="en-US" sz="2800" dirty="0" smtClean="0"/>
              <a:t>. People buy more holidays to Europe when their income rises. </a:t>
            </a:r>
          </a:p>
          <a:p>
            <a:endParaRPr lang="en-US" sz="2800" dirty="0"/>
          </a:p>
          <a:p>
            <a:r>
              <a:rPr lang="en-US" sz="2800" dirty="0" smtClean="0"/>
              <a:t>Many goods follow this pattern but not all. </a:t>
            </a:r>
            <a:endParaRPr lang="en-US" sz="2800" dirty="0"/>
          </a:p>
          <a:p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9309" y="4849472"/>
            <a:ext cx="2585826" cy="212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70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Substitutes vs Complements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366" y="1556310"/>
            <a:ext cx="5955224" cy="436411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b="1" i="1" dirty="0"/>
              <a:t>Substitutes</a:t>
            </a:r>
          </a:p>
          <a:p>
            <a:pPr marL="0" indent="0">
              <a:buNone/>
            </a:pPr>
            <a:r>
              <a:rPr lang="en-US" dirty="0"/>
              <a:t>A </a:t>
            </a:r>
            <a:r>
              <a:rPr lang="en-US" b="1" dirty="0">
                <a:solidFill>
                  <a:srgbClr val="00B0F0"/>
                </a:solidFill>
              </a:rPr>
              <a:t>substitute</a:t>
            </a:r>
            <a:r>
              <a:rPr lang="en-US" b="1" dirty="0"/>
              <a:t> </a:t>
            </a:r>
            <a:r>
              <a:rPr lang="en-US" dirty="0"/>
              <a:t>is a product that can </a:t>
            </a:r>
            <a:r>
              <a:rPr lang="en-US" dirty="0" smtClean="0"/>
              <a:t>be purchased </a:t>
            </a:r>
            <a:r>
              <a:rPr lang="en-US" dirty="0"/>
              <a:t>and used instead of another </a:t>
            </a:r>
            <a:r>
              <a:rPr lang="en-US" dirty="0" smtClean="0"/>
              <a:t>good. (competitive demand)</a:t>
            </a:r>
            <a:endParaRPr lang="en-US" b="1" dirty="0"/>
          </a:p>
          <a:p>
            <a:r>
              <a:rPr lang="en-US" b="1" dirty="0" smtClean="0"/>
              <a:t>Example</a:t>
            </a:r>
            <a:r>
              <a:rPr lang="en-US" b="1" dirty="0"/>
              <a:t>: </a:t>
            </a:r>
            <a:r>
              <a:rPr lang="en-US" dirty="0"/>
              <a:t>Gas </a:t>
            </a:r>
            <a:r>
              <a:rPr lang="en-US" dirty="0" smtClean="0"/>
              <a:t>vs electric hotplates, Coke vs Pepsi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40285" y="1960562"/>
            <a:ext cx="5702085" cy="435133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/>
              <a:t>Complements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Complements</a:t>
            </a:r>
            <a:r>
              <a:rPr lang="en-US" b="1" dirty="0" smtClean="0"/>
              <a:t> </a:t>
            </a:r>
            <a:r>
              <a:rPr lang="en-US" dirty="0" smtClean="0"/>
              <a:t>are purchased together (joint demand)</a:t>
            </a:r>
            <a:endParaRPr lang="en-US" dirty="0"/>
          </a:p>
          <a:p>
            <a:r>
              <a:rPr lang="en-US" dirty="0" err="1" smtClean="0"/>
              <a:t>Eg</a:t>
            </a:r>
            <a:r>
              <a:rPr lang="en-US" dirty="0" smtClean="0"/>
              <a:t>. Computers and a computer mouse, beer and peanuts, phones and phone apps.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39671" y="4897464"/>
            <a:ext cx="5955224" cy="550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↑</a:t>
            </a:r>
            <a:r>
              <a:rPr lang="en-US" b="1" i="1" dirty="0" smtClean="0"/>
              <a:t>Price of substitute </a:t>
            </a:r>
            <a:r>
              <a:rPr lang="en-US" dirty="0"/>
              <a:t>→</a:t>
            </a:r>
            <a:r>
              <a:rPr lang="en-US" b="1" i="1" dirty="0" smtClean="0"/>
              <a:t> </a:t>
            </a:r>
            <a:r>
              <a:rPr lang="en-US" b="1" dirty="0" smtClean="0"/>
              <a:t>↑Demand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188990" y="4452103"/>
            <a:ext cx="6053380" cy="624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↑</a:t>
            </a:r>
            <a:r>
              <a:rPr lang="en-US" b="1" i="1" dirty="0" smtClean="0"/>
              <a:t>Price of complement </a:t>
            </a:r>
            <a:r>
              <a:rPr lang="en-US" dirty="0"/>
              <a:t>→</a:t>
            </a:r>
            <a:r>
              <a:rPr lang="en-US" b="1" i="1" dirty="0" smtClean="0"/>
              <a:t> </a:t>
            </a:r>
            <a:r>
              <a:rPr lang="en-US" dirty="0"/>
              <a:t>↓</a:t>
            </a:r>
            <a:r>
              <a:rPr lang="en-US" b="1" dirty="0" smtClean="0"/>
              <a:t>Demand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71" y="5419027"/>
            <a:ext cx="1933845" cy="15242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4846" y="5520777"/>
            <a:ext cx="2194981" cy="9061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2603" y="5604391"/>
            <a:ext cx="1191179" cy="8274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6149" y="5447518"/>
            <a:ext cx="1190355" cy="7791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3563" y="4897464"/>
            <a:ext cx="1105054" cy="17337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18062" y="5005128"/>
            <a:ext cx="657317" cy="17814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5213" y="5399520"/>
            <a:ext cx="600159" cy="16385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5217" y="5076576"/>
            <a:ext cx="600159" cy="16385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3782" y="5315313"/>
            <a:ext cx="609000" cy="8672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>
            <a:off x="9912251" y="5053207"/>
            <a:ext cx="609000" cy="86721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609668" y="365125"/>
            <a:ext cx="3967566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Summary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Substitutes – you buy one or the other. </a:t>
            </a:r>
            <a:r>
              <a:rPr lang="en-US" sz="2000" b="1" dirty="0" smtClean="0">
                <a:solidFill>
                  <a:srgbClr val="FF0000"/>
                </a:solidFill>
              </a:rPr>
              <a:t>↑</a:t>
            </a:r>
            <a:r>
              <a:rPr lang="en-US" sz="2000" b="1" dirty="0" err="1" smtClean="0">
                <a:solidFill>
                  <a:srgbClr val="FF0000"/>
                </a:solidFill>
              </a:rPr>
              <a:t>Price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good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 X</a:t>
            </a:r>
            <a:r>
              <a:rPr lang="en-US" sz="2000" dirty="0">
                <a:solidFill>
                  <a:srgbClr val="FF0000"/>
                </a:solidFill>
              </a:rPr>
              <a:t> →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↑</a:t>
            </a:r>
            <a:r>
              <a:rPr lang="en-US" sz="2000" b="1" dirty="0" err="1" smtClean="0">
                <a:solidFill>
                  <a:srgbClr val="FF0000"/>
                </a:solidFill>
              </a:rPr>
              <a:t>Demand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good</a:t>
            </a:r>
            <a:r>
              <a:rPr lang="en-US" sz="2000" b="1" baseline="-25000" dirty="0" err="1">
                <a:solidFill>
                  <a:srgbClr val="FF0000"/>
                </a:solidFill>
              </a:rPr>
              <a:t>Y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Complements – bought together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38520" y="6141419"/>
            <a:ext cx="522449" cy="66097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45812" y="5938792"/>
            <a:ext cx="522449" cy="66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/>
      <p:bldP spid="6" grpId="0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Determinants of Demand - Effects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5293441"/>
              </p:ext>
            </p:extLst>
          </p:nvPr>
        </p:nvGraphicFramePr>
        <p:xfrm>
          <a:off x="838200" y="1825625"/>
          <a:ext cx="10515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81563995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57058386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136583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Determinants of Demand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Increase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Decrease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006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Popularity and advertising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Demand shifts to the right </a:t>
                      </a:r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1800" kern="1200" dirty="0" smtClean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Demand shifts to the left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</a:t>
                      </a:r>
                      <a:endParaRPr lang="en-US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925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Population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size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Demand shifts to the right </a:t>
                      </a:r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1800" kern="1200" dirty="0" smtClean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Demand shifts to the left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</a:t>
                      </a:r>
                      <a:endParaRPr lang="en-US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992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Taste, fashion, season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Demand shifts to the right </a:t>
                      </a:r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Demand shifts to the left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</a:t>
                      </a:r>
                      <a:endParaRPr lang="en-US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356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Interest Rate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Demand shifts to the left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</a:t>
                      </a:r>
                      <a:endParaRPr lang="en-US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Demand shifts to the right </a:t>
                      </a:r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1800" kern="1200" dirty="0" smtClean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4815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Expectations of Price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Demand shifts to the right </a:t>
                      </a:r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1800" kern="1200" dirty="0" smtClean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Demand shifts to the left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</a:t>
                      </a:r>
                      <a:endParaRPr lang="en-US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329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Incomes (for a normal good)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Demand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shifts to the right 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Demand shifts to the left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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393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Price of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substitute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Demand shifts to the right </a:t>
                      </a:r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1800" kern="1200" dirty="0" smtClean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Demand shifts to the left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</a:t>
                      </a:r>
                      <a:endParaRPr lang="en-US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144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Price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a complement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Demand shifts to the left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</a:t>
                      </a:r>
                      <a:endParaRPr lang="en-US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Demand shifts to the right </a:t>
                      </a:r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1800" kern="1200" dirty="0" smtClean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887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854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568" y="501711"/>
            <a:ext cx="9078451" cy="602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84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0" y="1690688"/>
            <a:ext cx="60452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You have a pizza restaurant with 4 employees and you can make 100 pizzas a day.</a:t>
            </a:r>
          </a:p>
          <a:p>
            <a:r>
              <a:rPr lang="en-US" dirty="0" smtClean="0"/>
              <a:t>You make a new special sauce on your pizzas and suddenly people are lining up to buy your pizza and will pay a higher price.</a:t>
            </a:r>
          </a:p>
          <a:p>
            <a:r>
              <a:rPr lang="en-US" dirty="0" smtClean="0"/>
              <a:t>What do you do? Do you keep on making the same number of pizzas?</a:t>
            </a:r>
          </a:p>
          <a:p>
            <a:r>
              <a:rPr lang="en-US" dirty="0" smtClean="0"/>
              <a:t>Answer: No! You would hire more employees and maybe move into a bigger kitchen! So you could increase the number of pizzas you make.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0" y="1690688"/>
            <a:ext cx="4914952" cy="396788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8928847" y="4464424"/>
            <a:ext cx="13447" cy="739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762590" y="3832740"/>
            <a:ext cx="22412" cy="13712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520082" y="2756975"/>
            <a:ext cx="103094" cy="24470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194124" y="4464424"/>
            <a:ext cx="16691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7194124" y="3772065"/>
            <a:ext cx="2568466" cy="471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287466" y="2740510"/>
            <a:ext cx="3232616" cy="164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667500" y="5658573"/>
            <a:ext cx="5071782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Summary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Law of supply – the higher the price the larger the quantity supplied by producers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851776" y="1963271"/>
            <a:ext cx="887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Supply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874399" y="1613184"/>
            <a:ext cx="2501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Your Pizza Restaurant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1815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31411" y="116258"/>
            <a:ext cx="7120889" cy="6551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20324"/>
            <a:ext cx="4318000" cy="8382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Change of Price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80" y="805535"/>
            <a:ext cx="4949320" cy="162490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Higher price – a supplier will supply more. </a:t>
            </a:r>
          </a:p>
          <a:p>
            <a:r>
              <a:rPr lang="en-US" dirty="0" smtClean="0"/>
              <a:t>Lower price – a supplier will supply less.</a:t>
            </a:r>
            <a:endParaRPr lang="en-US" dirty="0"/>
          </a:p>
          <a:p>
            <a:r>
              <a:rPr lang="en-US" dirty="0" smtClean="0"/>
              <a:t>A supplier will move up and down the same curve based on the price offered.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58" y="2534939"/>
            <a:ext cx="4677544" cy="35897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31411" y="116258"/>
            <a:ext cx="74264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Non-price </a:t>
            </a:r>
            <a:r>
              <a:rPr lang="en-US" sz="3200" dirty="0" smtClean="0"/>
              <a:t>factors – Determinants of Supply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1" y="1376330"/>
            <a:ext cx="5678836" cy="284897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94301" y="4225308"/>
            <a:ext cx="69977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Non-price factor examples</a:t>
            </a:r>
            <a:endParaRPr lang="en-US" b="1" dirty="0"/>
          </a:p>
          <a:p>
            <a:pPr marL="285750" indent="-285750">
              <a:buFontTx/>
              <a:buChar char="-"/>
            </a:pPr>
            <a:r>
              <a:rPr lang="en-US" dirty="0" smtClean="0"/>
              <a:t>Price of resources/factors </a:t>
            </a:r>
            <a:r>
              <a:rPr lang="en-US" dirty="0"/>
              <a:t>of </a:t>
            </a:r>
            <a:r>
              <a:rPr lang="en-US" dirty="0" smtClean="0"/>
              <a:t>production (</a:t>
            </a:r>
            <a:r>
              <a:rPr lang="en-US" dirty="0" err="1" smtClean="0"/>
              <a:t>eg</a:t>
            </a:r>
            <a:r>
              <a:rPr lang="en-US" dirty="0" smtClean="0"/>
              <a:t>. wages, oil price)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Number of producers in the market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Efficiency </a:t>
            </a:r>
            <a:r>
              <a:rPr lang="en-US" dirty="0"/>
              <a:t>of production and </a:t>
            </a:r>
            <a:r>
              <a:rPr lang="en-US" dirty="0" smtClean="0"/>
              <a:t>productivity (</a:t>
            </a:r>
            <a:r>
              <a:rPr lang="en-US" dirty="0" err="1" smtClean="0"/>
              <a:t>eg</a:t>
            </a:r>
            <a:r>
              <a:rPr lang="en-US" dirty="0" smtClean="0"/>
              <a:t>. more skilled workers)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Technology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Expectations of sales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External factors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tax subsidies 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financial grants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Weather etc. </a:t>
            </a: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190620" y="694656"/>
            <a:ext cx="6263036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These factors will increase or decrease the production, even if the price doesn’t change.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Therefore they cause a rightward or leftward shift of the supply curve</a:t>
            </a:r>
          </a:p>
        </p:txBody>
      </p:sp>
      <p:sp>
        <p:nvSpPr>
          <p:cNvPr id="10" name="Right Arrow 9"/>
          <p:cNvSpPr/>
          <p:nvPr/>
        </p:nvSpPr>
        <p:spPr>
          <a:xfrm rot="18853376">
            <a:off x="2710167" y="3414901"/>
            <a:ext cx="9525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8010515">
            <a:off x="1584567" y="4380076"/>
            <a:ext cx="9525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499229" y="2882796"/>
            <a:ext cx="1357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Extension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42683" y="4040642"/>
            <a:ext cx="1357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3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7" grpId="0" animBg="1"/>
      <p:bldP spid="10" grpId="0" animBg="1"/>
      <p:bldP spid="11" grpId="0" animBg="1"/>
      <p:bldP spid="1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106" y="122049"/>
            <a:ext cx="10515600" cy="724087"/>
          </a:xfrm>
        </p:spPr>
        <p:txBody>
          <a:bodyPr/>
          <a:lstStyle/>
          <a:p>
            <a:r>
              <a:rPr lang="en-US" dirty="0" smtClean="0"/>
              <a:t>Ceteris Paribus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1483" y="3442447"/>
            <a:ext cx="4988858" cy="328794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Example – ‘Ceteris paribus, improvements in technology will help business to produce more than average.’ </a:t>
            </a:r>
          </a:p>
          <a:p>
            <a:r>
              <a:rPr lang="en-US" sz="2200" dirty="0" smtClean="0"/>
              <a:t>This means we should keep the size of the business, skill of workers, type of goods sold to be the same. (Because of course, if a very small business has high technology but very few workers then they may still produce less than other companies.)</a:t>
            </a:r>
            <a:endParaRPr lang="en-US" sz="2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4117" y="959223"/>
            <a:ext cx="6057900" cy="47112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is ‘ceteris paribus’?</a:t>
            </a:r>
          </a:p>
          <a:p>
            <a:r>
              <a:rPr lang="en-US" dirty="0" smtClean="0"/>
              <a:t>It is a Latin expression which is also the language for abbreviations such as </a:t>
            </a:r>
            <a:r>
              <a:rPr lang="en-US" dirty="0" err="1" smtClean="0"/>
              <a:t>eg</a:t>
            </a:r>
            <a:r>
              <a:rPr lang="en-US" dirty="0" smtClean="0"/>
              <a:t>. = exempli gratia or </a:t>
            </a:r>
            <a:r>
              <a:rPr lang="en-US" dirty="0" err="1" smtClean="0"/>
              <a:t>ie</a:t>
            </a:r>
            <a:r>
              <a:rPr lang="en-US" dirty="0" smtClean="0"/>
              <a:t>. = id </a:t>
            </a:r>
            <a:r>
              <a:rPr lang="en-US" dirty="0" err="1" smtClean="0"/>
              <a:t>est</a:t>
            </a:r>
            <a:r>
              <a:rPr lang="en-US" dirty="0" smtClean="0"/>
              <a:t>  </a:t>
            </a:r>
          </a:p>
          <a:p>
            <a:r>
              <a:rPr lang="en-US" dirty="0" smtClean="0"/>
              <a:t>Ceteris paribus means ‘</a:t>
            </a:r>
            <a:r>
              <a:rPr lang="en-US" dirty="0" smtClean="0">
                <a:solidFill>
                  <a:srgbClr val="00B0F0"/>
                </a:solidFill>
              </a:rPr>
              <a:t>holding all else equal</a:t>
            </a:r>
            <a:r>
              <a:rPr lang="en-US" dirty="0" smtClean="0"/>
              <a:t>’</a:t>
            </a:r>
          </a:p>
          <a:p>
            <a:r>
              <a:rPr lang="en-US" dirty="0" smtClean="0"/>
              <a:t>This is useful in situations where we want to </a:t>
            </a:r>
            <a:r>
              <a:rPr lang="en-US" dirty="0" smtClean="0">
                <a:solidFill>
                  <a:srgbClr val="00B0F0"/>
                </a:solidFill>
              </a:rPr>
              <a:t>analyze the effect of just one variable/factor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If too many variables are changing then this is not a ‘good experiment’ and we will not be able to see the effect of the one variable.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1450" y="957605"/>
            <a:ext cx="1959876" cy="1879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742" y="883612"/>
            <a:ext cx="2211258" cy="1953717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6200000">
            <a:off x="8937129" y="1268320"/>
            <a:ext cx="1317812" cy="7694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6200000">
            <a:off x="6148166" y="1309670"/>
            <a:ext cx="1317812" cy="7694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0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of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485900"/>
            <a:ext cx="5527093" cy="46910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Resources (or inputs) are what businesses use to make the goods and services (or output).</a:t>
            </a:r>
          </a:p>
          <a:p>
            <a:r>
              <a:rPr lang="en-US" dirty="0" smtClean="0"/>
              <a:t>This is called production.</a:t>
            </a:r>
          </a:p>
          <a:p>
            <a:r>
              <a:rPr lang="en-US" dirty="0" smtClean="0"/>
              <a:t>We can put all business resources into four categories</a:t>
            </a:r>
          </a:p>
          <a:p>
            <a:pPr lvl="1"/>
            <a:r>
              <a:rPr lang="en-US" dirty="0" smtClean="0"/>
              <a:t>Land</a:t>
            </a:r>
          </a:p>
          <a:p>
            <a:pPr lvl="1"/>
            <a:r>
              <a:rPr lang="en-US" dirty="0" smtClean="0"/>
              <a:t>Labor</a:t>
            </a:r>
          </a:p>
          <a:p>
            <a:pPr lvl="1"/>
            <a:r>
              <a:rPr lang="en-US" dirty="0" smtClean="0"/>
              <a:t>Capital</a:t>
            </a:r>
          </a:p>
          <a:p>
            <a:pPr lvl="1"/>
            <a:r>
              <a:rPr lang="en-US" dirty="0" smtClean="0"/>
              <a:t>Enterprise</a:t>
            </a:r>
          </a:p>
          <a:p>
            <a:r>
              <a:rPr lang="en-US" dirty="0" smtClean="0"/>
              <a:t>We call these the Factors of Production (</a:t>
            </a:r>
            <a:r>
              <a:rPr lang="en-US" dirty="0" err="1" smtClean="0"/>
              <a:t>FoP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145" y="4120636"/>
            <a:ext cx="1343685" cy="10701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312" y="5440707"/>
            <a:ext cx="1693358" cy="12124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5772" y="5780457"/>
            <a:ext cx="1394036" cy="1029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9858" y="3700132"/>
            <a:ext cx="1562318" cy="15146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5122" y="5283523"/>
            <a:ext cx="1514686" cy="3143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7145" y="726352"/>
            <a:ext cx="3934374" cy="27912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47145" y="182560"/>
            <a:ext cx="397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08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149225"/>
            <a:ext cx="10515600" cy="6381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Effect of Changes to Substitutes/Complements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20700" y="1803400"/>
            <a:ext cx="5181600" cy="31369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Complements in production</a:t>
            </a:r>
          </a:p>
          <a:p>
            <a:pPr marL="0" indent="0">
              <a:buNone/>
            </a:pPr>
            <a:r>
              <a:rPr lang="en-US" dirty="0" smtClean="0"/>
              <a:t>If more beef is produced then the supply of leather will also increase naturally.</a:t>
            </a:r>
          </a:p>
          <a:p>
            <a:pPr marL="0" indent="0">
              <a:buNone/>
            </a:pPr>
            <a:r>
              <a:rPr lang="en-US" dirty="0" smtClean="0"/>
              <a:t>↑</a:t>
            </a:r>
            <a:r>
              <a:rPr lang="en-US" i="1" dirty="0" err="1" smtClean="0"/>
              <a:t>Demand</a:t>
            </a:r>
            <a:r>
              <a:rPr lang="en-US" i="1" baseline="-25000" dirty="0" err="1" smtClean="0"/>
              <a:t>Beef</a:t>
            </a:r>
            <a:r>
              <a:rPr lang="en-US" i="1" baseline="-25000" dirty="0" smtClean="0"/>
              <a:t> </a:t>
            </a:r>
            <a:r>
              <a:rPr lang="en-US" dirty="0" smtClean="0"/>
              <a:t>→</a:t>
            </a:r>
            <a:r>
              <a:rPr lang="en-US" i="1" dirty="0" smtClean="0"/>
              <a:t> </a:t>
            </a:r>
            <a:r>
              <a:rPr lang="en-US" dirty="0" smtClean="0"/>
              <a:t>↑ Quantity </a:t>
            </a:r>
            <a:r>
              <a:rPr lang="en-US" dirty="0" err="1" smtClean="0"/>
              <a:t>Supplied</a:t>
            </a:r>
            <a:r>
              <a:rPr lang="en-US" baseline="-25000" dirty="0" err="1" smtClean="0"/>
              <a:t>Beef</a:t>
            </a:r>
            <a:endParaRPr lang="en-US" baseline="-25000" dirty="0" smtClean="0"/>
          </a:p>
          <a:p>
            <a:pPr marL="0" indent="0">
              <a:buNone/>
            </a:pPr>
            <a:r>
              <a:rPr lang="en-US" dirty="0" smtClean="0"/>
              <a:t>→</a:t>
            </a:r>
            <a:r>
              <a:rPr lang="en-US" dirty="0"/>
              <a:t> ↑ </a:t>
            </a:r>
            <a:r>
              <a:rPr lang="en-US" dirty="0" err="1" smtClean="0"/>
              <a:t>Supply</a:t>
            </a:r>
            <a:r>
              <a:rPr lang="en-US" baseline="-25000" dirty="0" err="1" smtClean="0"/>
              <a:t>Leather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97600" y="1803399"/>
            <a:ext cx="5181600" cy="356076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Substitutes </a:t>
            </a:r>
            <a:r>
              <a:rPr lang="en-US" b="1" dirty="0"/>
              <a:t>in </a:t>
            </a:r>
            <a:r>
              <a:rPr lang="en-US" b="1" dirty="0" smtClean="0"/>
              <a:t>production</a:t>
            </a:r>
          </a:p>
          <a:p>
            <a:pPr marL="0" indent="0">
              <a:buNone/>
            </a:pPr>
            <a:r>
              <a:rPr lang="en-US" sz="2400" dirty="0" smtClean="0"/>
              <a:t>If more jet fuel is produced then the supply of plastic goods will fall because the oil will be used to make jet fuel </a:t>
            </a:r>
            <a:r>
              <a:rPr lang="en-US" sz="2400" dirty="0" smtClean="0">
                <a:solidFill>
                  <a:srgbClr val="FF0000"/>
                </a:solidFill>
              </a:rPr>
              <a:t>instead</a:t>
            </a:r>
            <a:r>
              <a:rPr lang="en-US" sz="2400" dirty="0" smtClean="0"/>
              <a:t> of plastic toys.</a:t>
            </a:r>
          </a:p>
          <a:p>
            <a:pPr marL="0" indent="0">
              <a:buNone/>
            </a:pPr>
            <a:r>
              <a:rPr lang="en-US" dirty="0"/>
              <a:t>↑</a:t>
            </a:r>
            <a:r>
              <a:rPr lang="en-US" i="1" dirty="0" err="1" smtClean="0"/>
              <a:t>Demand</a:t>
            </a:r>
            <a:r>
              <a:rPr lang="en-US" i="1" baseline="-25000" dirty="0" err="1" smtClean="0"/>
              <a:t>Jet</a:t>
            </a:r>
            <a:r>
              <a:rPr lang="en-US" i="1" dirty="0"/>
              <a:t> </a:t>
            </a:r>
            <a:r>
              <a:rPr lang="en-US" i="1" baseline="-25000" dirty="0" smtClean="0"/>
              <a:t>fuel </a:t>
            </a:r>
            <a:r>
              <a:rPr lang="en-US" dirty="0"/>
              <a:t>→</a:t>
            </a:r>
            <a:r>
              <a:rPr lang="en-US" i="1" dirty="0"/>
              <a:t> </a:t>
            </a:r>
            <a:r>
              <a:rPr lang="en-US" dirty="0"/>
              <a:t>↑ Quantity </a:t>
            </a:r>
            <a:r>
              <a:rPr lang="en-US" dirty="0" err="1" smtClean="0"/>
              <a:t>Supplied</a:t>
            </a:r>
            <a:r>
              <a:rPr lang="en-US" baseline="-25000" dirty="0" err="1" smtClean="0"/>
              <a:t>Jet</a:t>
            </a:r>
            <a:r>
              <a:rPr lang="en-US" baseline="-25000" dirty="0" smtClean="0"/>
              <a:t> Fuel</a:t>
            </a:r>
            <a:endParaRPr lang="en-US" baseline="-25000" dirty="0"/>
          </a:p>
          <a:p>
            <a:pPr marL="0" indent="0">
              <a:buNone/>
            </a:pPr>
            <a:r>
              <a:rPr lang="en-US" dirty="0"/>
              <a:t>→ ↓</a:t>
            </a:r>
            <a:r>
              <a:rPr lang="en-US" dirty="0" smtClean="0"/>
              <a:t> </a:t>
            </a:r>
            <a:r>
              <a:rPr lang="en-US" dirty="0" err="1" smtClean="0"/>
              <a:t>Supply</a:t>
            </a:r>
            <a:r>
              <a:rPr lang="en-US" baseline="-25000" dirty="0" err="1" smtClean="0"/>
              <a:t>Plastic</a:t>
            </a:r>
            <a:r>
              <a:rPr lang="en-US" dirty="0" smtClean="0"/>
              <a:t> </a:t>
            </a:r>
            <a:r>
              <a:rPr lang="en-US" baseline="-25000" dirty="0" smtClean="0"/>
              <a:t>goods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93" y="5302573"/>
            <a:ext cx="1886107" cy="13666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053" y="4770903"/>
            <a:ext cx="1446522" cy="9940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1087" y="5815788"/>
            <a:ext cx="792455" cy="853413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2159000" y="5469050"/>
            <a:ext cx="1177607" cy="6236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8649" y="5550110"/>
            <a:ext cx="936669" cy="1154499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 rot="19274688">
            <a:off x="7376655" y="5678306"/>
            <a:ext cx="681523" cy="248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818652">
            <a:off x="7436393" y="6026758"/>
            <a:ext cx="681523" cy="248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7621" y="5136762"/>
            <a:ext cx="1299308" cy="8571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9414" y="6019770"/>
            <a:ext cx="846703" cy="8048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0542" y="838200"/>
            <a:ext cx="8766387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/>
              <a:t>How does a change in </a:t>
            </a:r>
            <a:r>
              <a:rPr lang="en-US" sz="2400" b="1" dirty="0" smtClean="0"/>
              <a:t>the market for the substitute/complement </a:t>
            </a:r>
            <a:r>
              <a:rPr lang="en-US" sz="2400" b="1" dirty="0"/>
              <a:t>affect the other market? </a:t>
            </a:r>
          </a:p>
        </p:txBody>
      </p:sp>
      <p:sp>
        <p:nvSpPr>
          <p:cNvPr id="16" name="Right Arrow 15"/>
          <p:cNvSpPr/>
          <p:nvPr/>
        </p:nvSpPr>
        <p:spPr>
          <a:xfrm rot="16014314">
            <a:off x="4570707" y="4956497"/>
            <a:ext cx="673100" cy="37697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6200000">
            <a:off x="4587255" y="5963852"/>
            <a:ext cx="673100" cy="37697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6014314">
            <a:off x="9762119" y="5159426"/>
            <a:ext cx="673100" cy="37697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5029509">
            <a:off x="9712370" y="6131806"/>
            <a:ext cx="673100" cy="37697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9006" y="5635224"/>
            <a:ext cx="1333603" cy="11173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62237" y="5815787"/>
            <a:ext cx="1290299" cy="112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0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Determinants of Supply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520825"/>
          <a:ext cx="10515600" cy="515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404892373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88480254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7584691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Determinants</a:t>
                      </a:r>
                      <a:r>
                        <a:rPr lang="en-US" baseline="0" dirty="0" smtClean="0"/>
                        <a:t> of Supply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Decrease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545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Input</a:t>
                      </a:r>
                      <a:r>
                        <a:rPr lang="en-US" baseline="0" dirty="0" smtClean="0"/>
                        <a:t> Costs </a:t>
                      </a:r>
                      <a:r>
                        <a:rPr lang="en-US" baseline="0" dirty="0" err="1" smtClean="0"/>
                        <a:t>eg</a:t>
                      </a:r>
                      <a:r>
                        <a:rPr lang="en-US" baseline="0" dirty="0" smtClean="0"/>
                        <a:t>. r</a:t>
                      </a:r>
                      <a:r>
                        <a:rPr lang="en-US" dirty="0" smtClean="0"/>
                        <a:t>aw material</a:t>
                      </a:r>
                      <a:r>
                        <a:rPr lang="en-US" baseline="0" dirty="0" smtClean="0"/>
                        <a:t> cost and wages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Supply shifts to the left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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Supply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shifts to the right 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81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Efficiency in production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Supply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shifts to the right 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Supply shifts to the left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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795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Supply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shifts to the right 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Supply shifts to the left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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414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Corporate Taxes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Supply shifts to the left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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Supply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shifts to the right 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775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Subsidies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Supply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shifts to the right 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Supply shifts to the left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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564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Technology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Supply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shifts to the right 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Supply shifts to the left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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920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Expectations of Future Sales (</a:t>
                      </a:r>
                      <a:r>
                        <a:rPr lang="en-US" dirty="0" err="1" smtClean="0"/>
                        <a:t>eg</a:t>
                      </a:r>
                      <a:r>
                        <a:rPr lang="en-US" dirty="0" smtClean="0"/>
                        <a:t>. Halloween</a:t>
                      </a:r>
                      <a:r>
                        <a:rPr lang="en-US" baseline="0" dirty="0" smtClean="0"/>
                        <a:t> costumes)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Supply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shifts to the right 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Supply shifts to the left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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180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Quantity produced</a:t>
                      </a:r>
                      <a:r>
                        <a:rPr lang="en-US" baseline="0" dirty="0" smtClean="0"/>
                        <a:t> of a s</a:t>
                      </a:r>
                      <a:r>
                        <a:rPr lang="en-US" dirty="0" smtClean="0"/>
                        <a:t>ubstitute</a:t>
                      </a:r>
                      <a:r>
                        <a:rPr lang="en-US" baseline="0" dirty="0" smtClean="0"/>
                        <a:t> of production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Supply shifts to the left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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Supply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shifts to the right 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250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Quantity produced of a complement</a:t>
                      </a:r>
                      <a:r>
                        <a:rPr lang="en-US" baseline="0" dirty="0" smtClean="0"/>
                        <a:t> of production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Supply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shifts to the right 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Supply shifts to the left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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211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753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510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93977"/>
            <a:ext cx="10515600" cy="858557"/>
          </a:xfrm>
        </p:spPr>
        <p:txBody>
          <a:bodyPr/>
          <a:lstStyle/>
          <a:p>
            <a:r>
              <a:rPr lang="en-US" dirty="0" smtClean="0"/>
              <a:t>Demand and Supply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6" y="1062319"/>
            <a:ext cx="5150223" cy="2906152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Demand</a:t>
            </a:r>
          </a:p>
          <a:p>
            <a:r>
              <a:rPr lang="en-US" dirty="0" smtClean="0"/>
              <a:t>Shows the </a:t>
            </a:r>
            <a:r>
              <a:rPr lang="en-US" dirty="0" smtClean="0">
                <a:solidFill>
                  <a:srgbClr val="00B0F0"/>
                </a:solidFill>
              </a:rPr>
              <a:t>utility/benefit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00B0F0"/>
                </a:solidFill>
              </a:rPr>
              <a:t>consumers </a:t>
            </a:r>
            <a:r>
              <a:rPr lang="en-US" dirty="0" smtClean="0"/>
              <a:t>of each unit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Demand </a:t>
            </a:r>
            <a:r>
              <a:rPr lang="en-US" dirty="0" smtClean="0"/>
              <a:t>is a</a:t>
            </a:r>
            <a:r>
              <a:rPr lang="en-US" dirty="0" smtClean="0">
                <a:solidFill>
                  <a:srgbClr val="00B0F0"/>
                </a:solidFill>
              </a:rPr>
              <a:t> utility curve </a:t>
            </a:r>
            <a:r>
              <a:rPr lang="en-US" dirty="0" smtClean="0"/>
              <a:t>which shows</a:t>
            </a:r>
            <a:r>
              <a:rPr lang="en-US" dirty="0" smtClean="0">
                <a:solidFill>
                  <a:srgbClr val="00B0F0"/>
                </a:solidFill>
              </a:rPr>
              <a:t> willingness to pay</a:t>
            </a:r>
            <a:endParaRPr lang="en-US" dirty="0"/>
          </a:p>
          <a:p>
            <a:r>
              <a:rPr lang="en-US" dirty="0" smtClean="0"/>
              <a:t>Slopes </a:t>
            </a:r>
            <a:r>
              <a:rPr lang="en-US" i="1" dirty="0" smtClean="0"/>
              <a:t>downward</a:t>
            </a:r>
            <a:r>
              <a:rPr lang="en-US" dirty="0" smtClean="0"/>
              <a:t> – Law of Demand</a:t>
            </a:r>
          </a:p>
          <a:p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6000" y="1058522"/>
            <a:ext cx="5257800" cy="2909947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Supply</a:t>
            </a:r>
          </a:p>
          <a:p>
            <a:r>
              <a:rPr lang="en-US" dirty="0" smtClean="0"/>
              <a:t>Shows the </a:t>
            </a:r>
            <a:r>
              <a:rPr lang="en-US" dirty="0" smtClean="0">
                <a:solidFill>
                  <a:srgbClr val="FF0000"/>
                </a:solidFill>
              </a:rPr>
              <a:t>cost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FF0000"/>
                </a:solidFill>
              </a:rPr>
              <a:t>producers </a:t>
            </a:r>
            <a:r>
              <a:rPr lang="en-US" dirty="0" smtClean="0"/>
              <a:t>of each unit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Supply is a cost curve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/>
              <a:t>Slopes </a:t>
            </a:r>
            <a:r>
              <a:rPr lang="en-US" i="1" dirty="0"/>
              <a:t>upward</a:t>
            </a:r>
            <a:r>
              <a:rPr lang="en-US" dirty="0"/>
              <a:t> – Law of </a:t>
            </a:r>
            <a:r>
              <a:rPr lang="en-US" dirty="0" smtClean="0"/>
              <a:t>Supply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052046" y="3496235"/>
            <a:ext cx="4234731" cy="23083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both:</a:t>
            </a:r>
          </a:p>
          <a:p>
            <a:r>
              <a:rPr lang="en-US" sz="2400" dirty="0" smtClean="0"/>
              <a:t>Change of price moves along the same curve</a:t>
            </a:r>
          </a:p>
          <a:p>
            <a:r>
              <a:rPr lang="en-US" sz="2400" dirty="0" smtClean="0"/>
              <a:t>Change of other factors causes movement of the curve (left or right)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3" y="3758981"/>
            <a:ext cx="2896004" cy="14861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585" y="4969533"/>
            <a:ext cx="2019261" cy="16897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413" y="3666289"/>
            <a:ext cx="2547509" cy="13072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4900" y="5168154"/>
            <a:ext cx="2093184" cy="1689846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-29236" y="3762401"/>
            <a:ext cx="1448002" cy="1214582"/>
          </a:xfrm>
          <a:prstGeom prst="ellipse">
            <a:avLst/>
          </a:prstGeom>
          <a:solidFill>
            <a:srgbClr val="00B05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512376" y="3560301"/>
            <a:ext cx="1448002" cy="1214582"/>
          </a:xfrm>
          <a:prstGeom prst="ellipse">
            <a:avLst/>
          </a:prstGeom>
          <a:solidFill>
            <a:srgbClr val="00B05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2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Equilibrium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365" y="1027906"/>
            <a:ext cx="4778338" cy="397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31314" y="5239657"/>
            <a:ext cx="4366389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Summary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market naturally reaches an equilibrium where the quantity demanded = quantity supplied.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2387" y="4238645"/>
            <a:ext cx="6102417" cy="1873397"/>
          </a:xfrm>
        </p:spPr>
        <p:txBody>
          <a:bodyPr/>
          <a:lstStyle/>
          <a:p>
            <a:pPr lvl="1"/>
            <a:r>
              <a:rPr lang="en-US" dirty="0">
                <a:solidFill>
                  <a:srgbClr val="00B0F0"/>
                </a:solidFill>
              </a:rPr>
              <a:t>Only at the price of $50 </a:t>
            </a:r>
            <a:r>
              <a:rPr lang="en-US" dirty="0"/>
              <a:t>is the </a:t>
            </a:r>
            <a:r>
              <a:rPr lang="en-US" dirty="0">
                <a:solidFill>
                  <a:srgbClr val="00B0F0"/>
                </a:solidFill>
              </a:rPr>
              <a:t>quantity demanded </a:t>
            </a:r>
            <a:r>
              <a:rPr lang="en-US" dirty="0"/>
              <a:t>and the </a:t>
            </a:r>
            <a:r>
              <a:rPr lang="en-US" dirty="0">
                <a:solidFill>
                  <a:srgbClr val="00B0F0"/>
                </a:solidFill>
              </a:rPr>
              <a:t>quantity supplied equal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This is the equilibrium point. </a:t>
            </a:r>
          </a:p>
          <a:p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2" y="1825625"/>
            <a:ext cx="6377817" cy="217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1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8657"/>
          </a:xfrm>
        </p:spPr>
        <p:txBody>
          <a:bodyPr/>
          <a:lstStyle/>
          <a:p>
            <a:r>
              <a:rPr lang="en-US" dirty="0" smtClean="0"/>
              <a:t>Price Mechanism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2559" y="365125"/>
            <a:ext cx="4523441" cy="30286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047" y="3827998"/>
            <a:ext cx="4661920" cy="29504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78018" y="3504725"/>
            <a:ext cx="159596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Price too low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191772" y="259747"/>
            <a:ext cx="160452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Price too high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265350" y="3473947"/>
            <a:ext cx="192642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Excess Demand</a:t>
            </a:r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97931" y="177212"/>
            <a:ext cx="1857711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Excess Supply</a:t>
            </a:r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2600" y="1363782"/>
            <a:ext cx="6278647" cy="4519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 market will naturally adjust to the equilibrium. But how?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In the case of </a:t>
            </a:r>
            <a:r>
              <a:rPr lang="en-US" sz="2800" dirty="0" smtClean="0">
                <a:solidFill>
                  <a:srgbClr val="00B050"/>
                </a:solidFill>
              </a:rPr>
              <a:t>excess supply</a:t>
            </a:r>
            <a:r>
              <a:rPr lang="en-US" sz="2800" dirty="0" smtClean="0"/>
              <a:t>, producers will not want to waste their production and </a:t>
            </a:r>
            <a:r>
              <a:rPr lang="en-US" sz="2800" dirty="0" smtClean="0">
                <a:solidFill>
                  <a:srgbClr val="00B050"/>
                </a:solidFill>
              </a:rPr>
              <a:t>will produce less </a:t>
            </a:r>
            <a:r>
              <a:rPr lang="en-US" sz="2800" dirty="0" smtClean="0"/>
              <a:t>and l</a:t>
            </a:r>
            <a:r>
              <a:rPr lang="en-US" sz="2800" dirty="0" smtClean="0">
                <a:solidFill>
                  <a:srgbClr val="00B050"/>
                </a:solidFill>
              </a:rPr>
              <a:t>ower their price</a:t>
            </a:r>
            <a:r>
              <a:rPr lang="en-US" sz="2800" dirty="0" smtClean="0"/>
              <a:t>. 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In the case of </a:t>
            </a:r>
            <a:r>
              <a:rPr lang="en-US" sz="2800" dirty="0" smtClean="0">
                <a:solidFill>
                  <a:srgbClr val="00B0F0"/>
                </a:solidFill>
              </a:rPr>
              <a:t>excess demand</a:t>
            </a:r>
            <a:r>
              <a:rPr lang="en-US" sz="2800" dirty="0" smtClean="0"/>
              <a:t>, producers will see they can </a:t>
            </a:r>
            <a:r>
              <a:rPr lang="en-US" sz="2800" dirty="0" smtClean="0">
                <a:solidFill>
                  <a:srgbClr val="00B0F0"/>
                </a:solidFill>
              </a:rPr>
              <a:t>sell more </a:t>
            </a:r>
            <a:r>
              <a:rPr lang="en-US" sz="2800" dirty="0" smtClean="0"/>
              <a:t>AND </a:t>
            </a:r>
            <a:r>
              <a:rPr lang="en-US" sz="2800" dirty="0" smtClean="0">
                <a:solidFill>
                  <a:srgbClr val="00B0F0"/>
                </a:solidFill>
              </a:rPr>
              <a:t>increase their prices </a:t>
            </a:r>
            <a:r>
              <a:rPr lang="en-US" sz="2800" dirty="0" smtClean="0"/>
              <a:t>and will do so accordingly.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0773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0817"/>
            <a:ext cx="10515600" cy="1325563"/>
          </a:xfrm>
        </p:spPr>
        <p:txBody>
          <a:bodyPr/>
          <a:lstStyle/>
          <a:p>
            <a:r>
              <a:rPr lang="en-US" dirty="0" smtClean="0"/>
              <a:t>Changes in 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6380"/>
            <a:ext cx="52070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equilibrium point will always adjust to where demand and supply intersect. </a:t>
            </a:r>
            <a:endParaRPr lang="en-US" dirty="0"/>
          </a:p>
          <a:p>
            <a:r>
              <a:rPr lang="en-US" dirty="0" smtClean="0"/>
              <a:t>Therefore, if there is any </a:t>
            </a:r>
            <a:r>
              <a:rPr lang="en-US" dirty="0" smtClean="0">
                <a:solidFill>
                  <a:srgbClr val="00B0F0"/>
                </a:solidFill>
              </a:rPr>
              <a:t>demand change </a:t>
            </a:r>
            <a:r>
              <a:rPr lang="en-US" dirty="0" smtClean="0"/>
              <a:t>or</a:t>
            </a:r>
            <a:r>
              <a:rPr lang="en-US" dirty="0" smtClean="0">
                <a:solidFill>
                  <a:srgbClr val="00B0F0"/>
                </a:solidFill>
              </a:rPr>
              <a:t> supply change </a:t>
            </a:r>
            <a:r>
              <a:rPr lang="en-US" dirty="0" smtClean="0"/>
              <a:t>it will create a </a:t>
            </a:r>
            <a:r>
              <a:rPr lang="en-US" dirty="0" smtClean="0">
                <a:solidFill>
                  <a:srgbClr val="7030A0"/>
                </a:solidFill>
              </a:rPr>
              <a:t>new equilibrium point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smtClean="0"/>
              <a:t>which is simply </a:t>
            </a:r>
            <a:r>
              <a:rPr lang="en-US" dirty="0" smtClean="0">
                <a:solidFill>
                  <a:srgbClr val="7030A0"/>
                </a:solidFill>
              </a:rPr>
              <a:t>where the two curves intersect</a:t>
            </a:r>
            <a:r>
              <a:rPr lang="en-US" dirty="0" smtClean="0"/>
              <a:t>. </a:t>
            </a:r>
          </a:p>
          <a:p>
            <a:r>
              <a:rPr lang="en-US" dirty="0" smtClean="0"/>
              <a:t>When we talk about a change in equilibrium point we should indicate changes to:</a:t>
            </a:r>
          </a:p>
          <a:p>
            <a:pPr lvl="1"/>
            <a:r>
              <a:rPr lang="en-US" dirty="0" smtClean="0"/>
              <a:t>Price</a:t>
            </a:r>
          </a:p>
          <a:p>
            <a:pPr lvl="1"/>
            <a:r>
              <a:rPr lang="en-US" dirty="0" smtClean="0"/>
              <a:t>Quantity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400" y="355599"/>
            <a:ext cx="5690997" cy="486410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343900" y="2679699"/>
            <a:ext cx="190500" cy="1778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916098" y="1995089"/>
            <a:ext cx="189802" cy="2020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534400" y="2552700"/>
            <a:ext cx="381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30602" y="1921787"/>
            <a:ext cx="381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03098" y="5143500"/>
            <a:ext cx="482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above example the change in demand moves us from: </a:t>
            </a:r>
          </a:p>
          <a:p>
            <a:r>
              <a:rPr lang="en-US" dirty="0" smtClean="0"/>
              <a:t>Equilibrium point A to point B.</a:t>
            </a:r>
          </a:p>
          <a:p>
            <a:r>
              <a:rPr lang="en-US" dirty="0" smtClean="0"/>
              <a:t>Price increased from P</a:t>
            </a:r>
            <a:r>
              <a:rPr lang="en-US" baseline="-25000" dirty="0" smtClean="0"/>
              <a:t>0</a:t>
            </a:r>
            <a:r>
              <a:rPr lang="en-US" dirty="0" smtClean="0"/>
              <a:t> to P</a:t>
            </a:r>
            <a:r>
              <a:rPr lang="en-US" baseline="-25000" dirty="0" smtClean="0"/>
              <a:t>1</a:t>
            </a:r>
          </a:p>
          <a:p>
            <a:r>
              <a:rPr lang="en-US" dirty="0" smtClean="0"/>
              <a:t>Quantity increased from Q</a:t>
            </a:r>
            <a:r>
              <a:rPr lang="en-US" baseline="-25000" dirty="0" smtClean="0"/>
              <a:t>0</a:t>
            </a:r>
            <a:r>
              <a:rPr lang="en-US" dirty="0" smtClean="0"/>
              <a:t> to Q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26345" y="1543971"/>
            <a:ext cx="63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</a:t>
            </a:r>
            <a:r>
              <a:rPr lang="en-US" sz="3200" baseline="-25000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5942973">
            <a:off x="6333462" y="2196702"/>
            <a:ext cx="463826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8684185" y="4472780"/>
            <a:ext cx="463826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0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412" y="156823"/>
            <a:ext cx="9869424" cy="848961"/>
          </a:xfrm>
        </p:spPr>
        <p:txBody>
          <a:bodyPr/>
          <a:lstStyle/>
          <a:p>
            <a:r>
              <a:rPr lang="en-US" dirty="0" smtClean="0"/>
              <a:t>Double Shift Rule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0012" y="1048350"/>
            <a:ext cx="3345688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Demand Increase </a:t>
            </a:r>
            <a:r>
              <a:rPr lang="en-US" dirty="0" smtClean="0">
                <a:sym typeface="Wingdings" panose="05000000000000000000" pitchFamily="2" charset="2"/>
              </a:rPr>
              <a:t>and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Supply Increase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Demand  Price, Quantity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 Supply    Price, Quantity</a:t>
            </a:r>
            <a:endParaRPr lang="en-US" dirty="0" smtClean="0"/>
          </a:p>
          <a:p>
            <a:r>
              <a:rPr lang="en-US" dirty="0" smtClean="0"/>
              <a:t>Quantity definitely increases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Price Indeterminate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29500" y="3040452"/>
            <a:ext cx="3648964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Demand decreases, Supply Decreases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 Demand   Price,  Quantity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 Supply     Price,  Quantity</a:t>
            </a:r>
            <a:endParaRPr lang="en-US" dirty="0" smtClean="0"/>
          </a:p>
          <a:p>
            <a:r>
              <a:rPr lang="en-US" dirty="0" smtClean="0"/>
              <a:t>Quantity definitely increases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Price </a:t>
            </a:r>
            <a:r>
              <a:rPr lang="en-US" dirty="0">
                <a:solidFill>
                  <a:srgbClr val="00B0F0"/>
                </a:solidFill>
              </a:rPr>
              <a:t>Indeterminate</a:t>
            </a:r>
          </a:p>
        </p:txBody>
      </p:sp>
      <p:sp>
        <p:nvSpPr>
          <p:cNvPr id="6" name="Rectangle 5"/>
          <p:cNvSpPr/>
          <p:nvPr/>
        </p:nvSpPr>
        <p:spPr>
          <a:xfrm>
            <a:off x="350012" y="3897404"/>
            <a:ext cx="4572000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Demand Increases</a:t>
            </a:r>
            <a:r>
              <a:rPr lang="en-US" dirty="0" smtClean="0">
                <a:sym typeface="Wingdings" panose="05000000000000000000" pitchFamily="2" charset="2"/>
              </a:rPr>
              <a:t>, Supply Decreases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Demand  Price, Quantity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 Supply     Price,  Quantity</a:t>
            </a:r>
            <a:endParaRPr lang="en-US" dirty="0" smtClean="0"/>
          </a:p>
          <a:p>
            <a:r>
              <a:rPr lang="en-US" dirty="0" smtClean="0"/>
              <a:t>Price definitely increases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Quantity </a:t>
            </a:r>
            <a:r>
              <a:rPr lang="en-US" dirty="0">
                <a:solidFill>
                  <a:srgbClr val="00B0F0"/>
                </a:solidFill>
              </a:rPr>
              <a:t>Indeterminate</a:t>
            </a:r>
          </a:p>
        </p:txBody>
      </p:sp>
      <p:sp>
        <p:nvSpPr>
          <p:cNvPr id="7" name="Rectangle 6"/>
          <p:cNvSpPr/>
          <p:nvPr/>
        </p:nvSpPr>
        <p:spPr>
          <a:xfrm>
            <a:off x="6978641" y="206687"/>
            <a:ext cx="3565144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Demand decreases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, Supply Increases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 Demand   Price,  Quantity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 Supply    Price, Quantity</a:t>
            </a:r>
            <a:endParaRPr lang="en-US" dirty="0" smtClean="0"/>
          </a:p>
          <a:p>
            <a:r>
              <a:rPr lang="en-US" dirty="0" smtClean="0"/>
              <a:t>Price definitely increases 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Quantity </a:t>
            </a:r>
            <a:r>
              <a:rPr lang="en-US" dirty="0">
                <a:solidFill>
                  <a:srgbClr val="00B0F0"/>
                </a:solidFill>
              </a:rPr>
              <a:t>Indeterminate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953" y="1002468"/>
            <a:ext cx="3173739" cy="23205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262" y="3718683"/>
            <a:ext cx="3419952" cy="29722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8317" y="1158685"/>
            <a:ext cx="2330936" cy="19369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6262" y="4499715"/>
            <a:ext cx="2909895" cy="217311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561332" y="1641503"/>
            <a:ext cx="717101" cy="684717"/>
          </a:xfrm>
          <a:prstGeom prst="ellipse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665963" y="1618102"/>
            <a:ext cx="717101" cy="684717"/>
          </a:xfrm>
          <a:prstGeom prst="ellipse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019766" y="524975"/>
            <a:ext cx="717101" cy="684717"/>
          </a:xfrm>
          <a:prstGeom prst="ellipse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0185234" y="2465047"/>
            <a:ext cx="717101" cy="684717"/>
          </a:xfrm>
          <a:prstGeom prst="ellipse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219822" y="6035906"/>
            <a:ext cx="717101" cy="684717"/>
          </a:xfrm>
          <a:prstGeom prst="ellipse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383064" y="4157356"/>
            <a:ext cx="717101" cy="684717"/>
          </a:xfrm>
          <a:prstGeom prst="ellipse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402662" y="5093185"/>
            <a:ext cx="717101" cy="684717"/>
          </a:xfrm>
          <a:prstGeom prst="ellipse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763067" y="3259822"/>
            <a:ext cx="717101" cy="684717"/>
          </a:xfrm>
          <a:prstGeom prst="ellipse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5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45775" y="1236091"/>
            <a:ext cx="3517900" cy="29749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 discovery of lithium increases the supply of lithium</a:t>
            </a:r>
          </a:p>
          <a:p>
            <a:endParaRPr lang="en-US" dirty="0" smtClean="0"/>
          </a:p>
          <a:p>
            <a:r>
              <a:rPr lang="en-US" dirty="0" smtClean="0"/>
              <a:t>Lithium is an </a:t>
            </a:r>
            <a:r>
              <a:rPr lang="en-US" b="1" dirty="0" smtClean="0"/>
              <a:t>input</a:t>
            </a:r>
            <a:r>
              <a:rPr lang="en-US" dirty="0" smtClean="0"/>
              <a:t> for batteries, there will be an increase in the supply of batteries 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540500" y="466724"/>
            <a:ext cx="5499100" cy="181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Batteries are an </a:t>
            </a:r>
            <a:r>
              <a:rPr lang="en-US" b="1" dirty="0" smtClean="0"/>
              <a:t>input</a:t>
            </a:r>
            <a:r>
              <a:rPr lang="en-US" dirty="0" smtClean="0"/>
              <a:t> for phones. </a:t>
            </a:r>
          </a:p>
          <a:p>
            <a:r>
              <a:rPr lang="en-US" dirty="0" smtClean="0"/>
              <a:t>Therefore there will be an increase in the supply of phones that creates a </a:t>
            </a:r>
            <a:r>
              <a:rPr lang="en-US" b="1" dirty="0" smtClean="0"/>
              <a:t>new equilibrium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3372" y="4761449"/>
            <a:ext cx="4082581" cy="1907102"/>
          </a:xfrm>
          <a:solidFill>
            <a:schemeClr val="bg2">
              <a:lumMod val="9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Discovery lithium ↑</a:t>
            </a:r>
            <a:r>
              <a:rPr lang="en-US" dirty="0" err="1" smtClean="0"/>
              <a:t>Supply</a:t>
            </a:r>
            <a:r>
              <a:rPr lang="en-US" baseline="-25000" dirty="0" err="1" smtClean="0"/>
              <a:t>lithium</a:t>
            </a:r>
            <a:r>
              <a:rPr lang="en-US" dirty="0" smtClean="0"/>
              <a:t>→</a:t>
            </a:r>
            <a:endParaRPr lang="en-US" dirty="0"/>
          </a:p>
          <a:p>
            <a:r>
              <a:rPr lang="en-US" dirty="0"/>
              <a:t>↑</a:t>
            </a:r>
            <a:r>
              <a:rPr lang="en-US" dirty="0" err="1" smtClean="0"/>
              <a:t>Supply</a:t>
            </a:r>
            <a:r>
              <a:rPr lang="en-US" baseline="-25000" dirty="0" err="1" smtClean="0"/>
              <a:t>batteries</a:t>
            </a:r>
            <a:r>
              <a:rPr lang="en-US" dirty="0" smtClean="0"/>
              <a:t>→</a:t>
            </a:r>
            <a:endParaRPr lang="en-US" dirty="0"/>
          </a:p>
          <a:p>
            <a:r>
              <a:rPr lang="en-US" dirty="0"/>
              <a:t>↑</a:t>
            </a:r>
            <a:r>
              <a:rPr lang="en-US" dirty="0" err="1" smtClean="0"/>
              <a:t>Supply</a:t>
            </a:r>
            <a:r>
              <a:rPr lang="en-US" baseline="-25000" dirty="0" err="1" smtClean="0"/>
              <a:t>phones</a:t>
            </a:r>
            <a:r>
              <a:rPr lang="en-US" dirty="0" smtClean="0"/>
              <a:t>→</a:t>
            </a:r>
            <a:endParaRPr lang="en-US" dirty="0"/>
          </a:p>
          <a:p>
            <a:r>
              <a:rPr lang="en-US" dirty="0" smtClean="0"/>
              <a:t>New Equilibrium Market for Phones: </a:t>
            </a:r>
          </a:p>
          <a:p>
            <a:pPr lvl="1"/>
            <a:r>
              <a:rPr lang="en-US" sz="2200" dirty="0" smtClean="0"/>
              <a:t>↑Quantity</a:t>
            </a:r>
          </a:p>
          <a:p>
            <a:pPr lvl="1"/>
            <a:r>
              <a:rPr lang="en-US" sz="2200" dirty="0" smtClean="0"/>
              <a:t>↓Price</a:t>
            </a:r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0388" y="835981"/>
            <a:ext cx="252730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Market for Lithium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97224" y="2286294"/>
            <a:ext cx="252730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Market for Batteries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172200" y="113753"/>
            <a:ext cx="252730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Market for Phones</a:t>
            </a:r>
            <a:endParaRPr lang="en-US" sz="2000" dirty="0"/>
          </a:p>
        </p:txBody>
      </p:sp>
      <p:pic>
        <p:nvPicPr>
          <p:cNvPr id="11" name="Picture 2" descr="Lecture 8 No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202" y="825015"/>
            <a:ext cx="1581825" cy="124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Lecture 8 No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953" y="2134700"/>
            <a:ext cx="1581825" cy="124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5819775" y="2278061"/>
            <a:ext cx="5581650" cy="4410076"/>
            <a:chOff x="5819775" y="2278061"/>
            <a:chExt cx="5581650" cy="4410076"/>
          </a:xfrm>
        </p:grpSpPr>
        <p:pic>
          <p:nvPicPr>
            <p:cNvPr id="1026" name="Picture 2" descr="Lecture 8 Not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9775" y="2278061"/>
              <a:ext cx="5581650" cy="4410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7988300" y="2538913"/>
              <a:ext cx="1917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Mobile Phones</a:t>
              </a:r>
              <a:endPara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222553" y="6018605"/>
            <a:ext cx="36195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Summary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Market changes affect other markets, in this case because of the inputs used for different products.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9118" y="4135449"/>
            <a:ext cx="5810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 this case I would only recommend to draw the market for phones! (though you won’t be punished for drawing all)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2900" y="153316"/>
            <a:ext cx="10515600" cy="4938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Effects Across markets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49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 for a Good Affecting the 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14" y="1469866"/>
            <a:ext cx="4885431" cy="41976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Resources</a:t>
            </a:r>
            <a:r>
              <a:rPr lang="en-US" dirty="0" smtClean="0"/>
              <a:t> can </a:t>
            </a:r>
            <a:r>
              <a:rPr lang="en-US" dirty="0" smtClean="0">
                <a:solidFill>
                  <a:srgbClr val="00B0F0"/>
                </a:solidFill>
              </a:rPr>
              <a:t>affect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00B0F0"/>
                </a:solidFill>
              </a:rPr>
              <a:t>market for a final good </a:t>
            </a:r>
            <a:r>
              <a:rPr lang="en-US" dirty="0" smtClean="0"/>
              <a:t>but the </a:t>
            </a:r>
            <a:r>
              <a:rPr lang="en-US" dirty="0" smtClean="0">
                <a:solidFill>
                  <a:srgbClr val="00B050"/>
                </a:solidFill>
              </a:rPr>
              <a:t>final good </a:t>
            </a:r>
            <a:r>
              <a:rPr lang="en-US" dirty="0" smtClean="0"/>
              <a:t>can </a:t>
            </a:r>
            <a:r>
              <a:rPr lang="en-US" dirty="0" smtClean="0">
                <a:solidFill>
                  <a:srgbClr val="00B050"/>
                </a:solidFill>
              </a:rPr>
              <a:t>also affect the resource</a:t>
            </a:r>
            <a:r>
              <a:rPr lang="en-US" dirty="0" smtClean="0"/>
              <a:t>!</a:t>
            </a:r>
          </a:p>
          <a:p>
            <a:pPr marL="0" indent="0">
              <a:buNone/>
            </a:pPr>
            <a:r>
              <a:rPr lang="en-US" dirty="0" err="1" smtClean="0"/>
              <a:t>Eg</a:t>
            </a:r>
            <a:r>
              <a:rPr lang="en-US" dirty="0" smtClean="0"/>
              <a:t>. Increased demand for coffee will increase demand for coffee beans.</a:t>
            </a:r>
          </a:p>
          <a:p>
            <a:pPr marL="0" indent="0">
              <a:buNone/>
            </a:pPr>
            <a:r>
              <a:rPr lang="en-US" dirty="0" err="1" smtClean="0"/>
              <a:t>Eg</a:t>
            </a:r>
            <a:r>
              <a:rPr lang="en-US" dirty="0" smtClean="0"/>
              <a:t>. A decrease in the production of pizza due to worker shortage will lead to less demand for cheese.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6815" y="5801975"/>
            <a:ext cx="4165601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Summary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Goods can also affect the market for their resources.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824" y="1868472"/>
            <a:ext cx="2254427" cy="17207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87648" y="1469865"/>
            <a:ext cx="19740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Market for Coffee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202051" y="2016981"/>
            <a:ext cx="1496189" cy="11408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1535" y="1749779"/>
            <a:ext cx="2754914" cy="24432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804349" y="1562277"/>
            <a:ext cx="129714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Market for Coffee Beans</a:t>
            </a:r>
            <a:endParaRPr lang="en-US" sz="1600" dirty="0"/>
          </a:p>
        </p:txBody>
      </p:sp>
      <p:sp>
        <p:nvSpPr>
          <p:cNvPr id="11" name="Right Arrow 10"/>
          <p:cNvSpPr/>
          <p:nvPr/>
        </p:nvSpPr>
        <p:spPr>
          <a:xfrm>
            <a:off x="8160870" y="2421379"/>
            <a:ext cx="844826" cy="614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6821" y="4313796"/>
            <a:ext cx="2298408" cy="20855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1535" y="4382219"/>
            <a:ext cx="2392798" cy="2122098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8041251" y="5049107"/>
            <a:ext cx="844826" cy="614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786825" y="4203765"/>
            <a:ext cx="157531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Market for Pizzas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9804349" y="4218905"/>
            <a:ext cx="105276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Market for Cheese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341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588" y="208427"/>
            <a:ext cx="2467499" cy="2106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052" y="1562277"/>
            <a:ext cx="3745074" cy="2858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935" y="1562277"/>
            <a:ext cx="3525421" cy="31265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19137" y="1603867"/>
            <a:ext cx="17759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Market for Coke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36093" y="1469865"/>
            <a:ext cx="17759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Market for Pepsi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4688863"/>
            <a:ext cx="4720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contamination scandal at one of the coke factories causes a decrease of demand for coke to decrease, and fewer people buy coke.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94443" y="4691176"/>
            <a:ext cx="4720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Customers who would buy coke usually shift to Pepsi, increasing demand and quantity demanded.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7752522" y="1690688"/>
            <a:ext cx="2686729" cy="207624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76082" y="5612193"/>
            <a:ext cx="4165601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Summary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Substitutes and complements can cause effects across markets.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7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50825"/>
            <a:ext cx="10515600" cy="1325563"/>
          </a:xfrm>
        </p:spPr>
        <p:txBody>
          <a:bodyPr/>
          <a:lstStyle/>
          <a:p>
            <a:r>
              <a:rPr lang="en-US" dirty="0" smtClean="0"/>
              <a:t>Factor Incomes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4145"/>
            <a:ext cx="10515600" cy="4351338"/>
          </a:xfrm>
        </p:spPr>
        <p:txBody>
          <a:bodyPr/>
          <a:lstStyle/>
          <a:p>
            <a:r>
              <a:rPr lang="en-US" dirty="0" smtClean="0"/>
              <a:t>These come from the ownership of the factors of production.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676562" y="2176222"/>
          <a:ext cx="86360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326">
                  <a:extLst>
                    <a:ext uri="{9D8B030D-6E8A-4147-A177-3AD203B41FA5}">
                      <a16:colId xmlns:a16="http://schemas.microsoft.com/office/drawing/2014/main" val="2966241499"/>
                    </a:ext>
                  </a:extLst>
                </a:gridCol>
                <a:gridCol w="2937717">
                  <a:extLst>
                    <a:ext uri="{9D8B030D-6E8A-4147-A177-3AD203B41FA5}">
                      <a16:colId xmlns:a16="http://schemas.microsoft.com/office/drawing/2014/main" val="227695000"/>
                    </a:ext>
                  </a:extLst>
                </a:gridCol>
                <a:gridCol w="3745957">
                  <a:extLst>
                    <a:ext uri="{9D8B030D-6E8A-4147-A177-3AD203B41FA5}">
                      <a16:colId xmlns:a16="http://schemas.microsoft.com/office/drawing/2014/main" val="1683641592"/>
                    </a:ext>
                  </a:extLst>
                </a:gridCol>
              </a:tblGrid>
              <a:tr h="334434">
                <a:tc>
                  <a:txBody>
                    <a:bodyPr/>
                    <a:lstStyle/>
                    <a:p>
                      <a:r>
                        <a:rPr lang="en-US" dirty="0" smtClean="0"/>
                        <a:t>Factor of Production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Factor Income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9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businessman</a:t>
                      </a:r>
                      <a:r>
                        <a:rPr lang="en-US" baseline="0" dirty="0" smtClean="0"/>
                        <a:t> owns an apartment in Miami, Florida and collects rent each month.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512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Labor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doctor works for a hospital and is paid for his labor.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272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Capital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bank lends</a:t>
                      </a:r>
                      <a:r>
                        <a:rPr lang="en-US" baseline="0" dirty="0" smtClean="0"/>
                        <a:t> money to a couple who buy a house. They receive interest payments.</a:t>
                      </a:r>
                    </a:p>
                    <a:p>
                      <a:r>
                        <a:rPr lang="en-US" baseline="0" dirty="0" smtClean="0"/>
                        <a:t>An owner of a taxi receives money from someone who pays to drive it.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325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Enterprise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Profit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n investor who owns shares in Apple receives dividends every 6 months.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13858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2384880"/>
            <a:ext cx="1162212" cy="857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79" y="3316601"/>
            <a:ext cx="969620" cy="7341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084" y="4125093"/>
            <a:ext cx="862415" cy="6732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429" y="4788330"/>
            <a:ext cx="782070" cy="98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3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8995"/>
            <a:ext cx="10515600" cy="4495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Cross Market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43" y="3752852"/>
            <a:ext cx="5055524" cy="1131044"/>
          </a:xfrm>
        </p:spPr>
        <p:txBody>
          <a:bodyPr/>
          <a:lstStyle/>
          <a:p>
            <a:r>
              <a:rPr lang="en-US" dirty="0" smtClean="0"/>
              <a:t>Resources affecting the Good</a:t>
            </a:r>
          </a:p>
          <a:p>
            <a:pPr lvl="1"/>
            <a:r>
              <a:rPr lang="en-US" dirty="0" smtClean="0"/>
              <a:t>Usually affects Supply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65" y="4632369"/>
            <a:ext cx="4750706" cy="21318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895" y="1466981"/>
            <a:ext cx="2321486" cy="20024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6157" y="1522788"/>
            <a:ext cx="2284141" cy="1860963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5417816" y="1936944"/>
            <a:ext cx="851893" cy="535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3686949" y="913351"/>
            <a:ext cx="5055524" cy="1131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Substitutes and Complements</a:t>
            </a:r>
          </a:p>
        </p:txBody>
      </p:sp>
      <p:pic>
        <p:nvPicPr>
          <p:cNvPr id="23" name="Picture 2" descr="Lecture 8 Not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886" y="-2926538"/>
            <a:ext cx="657649" cy="51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3486033" y="4777435"/>
            <a:ext cx="2419004" cy="1986742"/>
            <a:chOff x="5819775" y="2278061"/>
            <a:chExt cx="5581650" cy="4410076"/>
          </a:xfrm>
        </p:grpSpPr>
        <p:pic>
          <p:nvPicPr>
            <p:cNvPr id="25" name="Picture 2" descr="Lecture 8 Note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9775" y="2278061"/>
              <a:ext cx="5581650" cy="4410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7988299" y="2538913"/>
              <a:ext cx="1917701" cy="1036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Mobile Phones</a:t>
              </a:r>
              <a:endParaRPr lang="en-US" sz="11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7" name="Picture 2" descr="Lecture 8 Not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29" y="4704902"/>
            <a:ext cx="2408095" cy="190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ight Arrow 27"/>
          <p:cNvSpPr/>
          <p:nvPr/>
        </p:nvSpPr>
        <p:spPr>
          <a:xfrm>
            <a:off x="2813848" y="5435936"/>
            <a:ext cx="672185" cy="4405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6472387" y="3763905"/>
            <a:ext cx="5055524" cy="1131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Goods affecting the Resource</a:t>
            </a:r>
          </a:p>
          <a:p>
            <a:pPr lvl="1"/>
            <a:r>
              <a:rPr lang="en-US" dirty="0" smtClean="0"/>
              <a:t>Usually affects Demand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0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8998"/>
            <a:ext cx="10560424" cy="1014051"/>
          </a:xfrm>
        </p:spPr>
        <p:txBody>
          <a:bodyPr/>
          <a:lstStyle/>
          <a:p>
            <a:r>
              <a:rPr lang="en-US" dirty="0" smtClean="0"/>
              <a:t>Opportunity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798" y="1173049"/>
            <a:ext cx="7052845" cy="156426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We have established that the fundamental economic problem is limited resources and unlimited wants, so </a:t>
            </a:r>
            <a:r>
              <a:rPr lang="en-US" b="1" u="sng" dirty="0" smtClean="0"/>
              <a:t>we have to make choices. </a:t>
            </a:r>
            <a:endParaRPr lang="en-US" b="1" u="sng" dirty="0"/>
          </a:p>
          <a:p>
            <a:r>
              <a:rPr lang="en-US" dirty="0" smtClean="0"/>
              <a:t>Each time we make one of these choices, we give up the other alternatives.</a:t>
            </a:r>
          </a:p>
          <a:p>
            <a:r>
              <a:rPr lang="en-US" dirty="0" smtClean="0"/>
              <a:t>We often talk about the concept of </a:t>
            </a:r>
            <a:r>
              <a:rPr lang="en-US" b="1" u="sng" dirty="0" smtClean="0"/>
              <a:t>opportunity cost.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3820" y="437241"/>
            <a:ext cx="4166741" cy="27174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2527" y="3432923"/>
            <a:ext cx="36493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Perhaps the lunch is free, but what about the time you’ve given up? Maybe you could have spent time with your family instead? Or watched a movie?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199" y="2663482"/>
            <a:ext cx="6723090" cy="13849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smtClean="0"/>
              <a:t>Opportunity cost definition: The </a:t>
            </a:r>
            <a:r>
              <a:rPr lang="en-US" sz="2800" dirty="0" smtClean="0">
                <a:solidFill>
                  <a:srgbClr val="00B0F0"/>
                </a:solidFill>
              </a:rPr>
              <a:t>value of the next best opportunity or choice foregone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7037888" y="4910251"/>
            <a:ext cx="4832673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400" b="1" dirty="0"/>
              <a:t>Every decision. </a:t>
            </a:r>
            <a:r>
              <a:rPr lang="en-US" sz="2400" b="1" dirty="0" smtClean="0"/>
              <a:t>Everything </a:t>
            </a:r>
            <a:r>
              <a:rPr lang="en-US" sz="2400" b="1" dirty="0"/>
              <a:t>anyone does has an opportunity </a:t>
            </a:r>
            <a:r>
              <a:rPr lang="en-US" sz="2400" b="1" dirty="0" smtClean="0"/>
              <a:t>cost</a:t>
            </a:r>
            <a:r>
              <a:rPr lang="en-US" sz="2400" b="1" dirty="0"/>
              <a:t> </a:t>
            </a:r>
            <a:r>
              <a:rPr lang="en-US" sz="2400" b="1" dirty="0" smtClean="0"/>
              <a:t>because we gave up benefits from another choice.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314798" y="3811012"/>
            <a:ext cx="67230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Eg</a:t>
            </a:r>
            <a:r>
              <a:rPr lang="en-US" sz="2400" dirty="0"/>
              <a:t>. If you go to McDonalds and order a Big Mac, the opportunity cost is ordering </a:t>
            </a:r>
            <a:r>
              <a:rPr lang="en-US" sz="2400" dirty="0" smtClean="0"/>
              <a:t>nuggets which was your next choice.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Where </a:t>
            </a:r>
            <a:r>
              <a:rPr lang="en-US" sz="2400" dirty="0"/>
              <a:t>are you right now? What is the opportunity cost</a:t>
            </a:r>
            <a:r>
              <a:rPr lang="en-US" sz="2400" dirty="0" smtClean="0"/>
              <a:t>? </a:t>
            </a:r>
          </a:p>
          <a:p>
            <a:r>
              <a:rPr lang="en-US" sz="2400" dirty="0" smtClean="0"/>
              <a:t>Answer: You’re at school. You gave up the satisfaction of staying at home and sleeping!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56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53091" y="202239"/>
            <a:ext cx="10515600" cy="1325563"/>
          </a:xfrm>
        </p:spPr>
        <p:txBody>
          <a:bodyPr/>
          <a:lstStyle/>
          <a:p>
            <a:r>
              <a:rPr lang="en-US" dirty="0" smtClean="0"/>
              <a:t>Main Economic Systems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Market Economy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46111" y="2533014"/>
            <a:ext cx="3612526" cy="21805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Decisions are made by private businesses.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5224033" y="1643381"/>
            <a:ext cx="5183188" cy="823912"/>
          </a:xfrm>
        </p:spPr>
        <p:txBody>
          <a:bodyPr/>
          <a:lstStyle/>
          <a:p>
            <a:r>
              <a:rPr lang="en-US" dirty="0" smtClean="0"/>
              <a:t>Planned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50835" y="2533014"/>
            <a:ext cx="3201829" cy="21805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Decisions are made by the government.</a:t>
            </a:r>
            <a:endParaRPr lang="en-US" dirty="0"/>
          </a:p>
        </p:txBody>
      </p:sp>
      <p:sp>
        <p:nvSpPr>
          <p:cNvPr id="12" name="Content Placeholder 10"/>
          <p:cNvSpPr txBox="1">
            <a:spLocks/>
          </p:cNvSpPr>
          <p:nvPr/>
        </p:nvSpPr>
        <p:spPr>
          <a:xfrm>
            <a:off x="8209052" y="2481262"/>
            <a:ext cx="3201829" cy="223225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 smtClean="0"/>
              <a:t>This is a mix of the first two!</a:t>
            </a:r>
          </a:p>
          <a:p>
            <a:r>
              <a:rPr lang="en-US" dirty="0" smtClean="0"/>
              <a:t>Decisions are made by private businesses and the government.</a:t>
            </a:r>
          </a:p>
          <a:p>
            <a:r>
              <a:rPr lang="en-US" dirty="0" smtClean="0"/>
              <a:t>Almost all countries have this system. </a:t>
            </a:r>
            <a:endParaRPr lang="en-US" dirty="0"/>
          </a:p>
        </p:txBody>
      </p:sp>
      <p:sp>
        <p:nvSpPr>
          <p:cNvPr id="13" name="Text Placeholder 9"/>
          <p:cNvSpPr txBox="1">
            <a:spLocks/>
          </p:cNvSpPr>
          <p:nvPr/>
        </p:nvSpPr>
        <p:spPr>
          <a:xfrm>
            <a:off x="8209052" y="1853248"/>
            <a:ext cx="4396339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400" b="0" i="0" kern="120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</a:rPr>
              <a:t>Mixed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9788" y="5020235"/>
            <a:ext cx="3283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Free market</a:t>
            </a:r>
          </a:p>
          <a:p>
            <a:r>
              <a:rPr lang="en-US" dirty="0" smtClean="0"/>
              <a:t>Free enterprise</a:t>
            </a:r>
          </a:p>
          <a:p>
            <a:r>
              <a:rPr lang="en-US" dirty="0" smtClean="0"/>
              <a:t>Capitalism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25075" y="5020235"/>
            <a:ext cx="3283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Command</a:t>
            </a:r>
          </a:p>
          <a:p>
            <a:r>
              <a:rPr lang="en-US" dirty="0" smtClean="0"/>
              <a:t>State Run</a:t>
            </a:r>
          </a:p>
          <a:p>
            <a:r>
              <a:rPr lang="en-US" dirty="0" smtClean="0"/>
              <a:t>Communism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3474451"/>
            <a:ext cx="2934109" cy="12670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556" y="3714805"/>
            <a:ext cx="2743583" cy="13432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5455" y="4636514"/>
            <a:ext cx="2711328" cy="16907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08800" y="365125"/>
            <a:ext cx="4656667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An economic system answers the questions of: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What to produce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How to produce it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For whom to produce</a:t>
            </a:r>
          </a:p>
        </p:txBody>
      </p:sp>
    </p:spTree>
    <p:extLst>
      <p:ext uri="{BB962C8B-B14F-4D97-AF65-F5344CB8AC3E}">
        <p14:creationId xmlns:p14="http://schemas.microsoft.com/office/powerpoint/2010/main" val="226961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447" y="190314"/>
            <a:ext cx="7620000" cy="5627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Positive vs Normative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425" y="798204"/>
            <a:ext cx="5868758" cy="1434007"/>
          </a:xfrm>
        </p:spPr>
        <p:txBody>
          <a:bodyPr>
            <a:normAutofit/>
          </a:bodyPr>
          <a:lstStyle/>
          <a:p>
            <a:r>
              <a:rPr lang="en-US" dirty="0" smtClean="0"/>
              <a:t>There are two types of statements in Economics (but also other fields). </a:t>
            </a:r>
          </a:p>
        </p:txBody>
      </p:sp>
      <p:sp>
        <p:nvSpPr>
          <p:cNvPr id="4" name="Rectangle 3"/>
          <p:cNvSpPr/>
          <p:nvPr/>
        </p:nvSpPr>
        <p:spPr>
          <a:xfrm>
            <a:off x="639890" y="2074527"/>
            <a:ext cx="5253318" cy="32932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/>
              <a:t>Positive</a:t>
            </a:r>
            <a:r>
              <a:rPr lang="en-US" dirty="0"/>
              <a:t> – statements </a:t>
            </a:r>
            <a:r>
              <a:rPr lang="en-US" dirty="0" smtClean="0"/>
              <a:t>that can be tested with data </a:t>
            </a:r>
            <a:r>
              <a:rPr lang="en-US" dirty="0"/>
              <a:t>and hard </a:t>
            </a:r>
            <a:r>
              <a:rPr lang="en-US" dirty="0" smtClean="0"/>
              <a:t>facts. Note: They can be incorrect!</a:t>
            </a:r>
          </a:p>
          <a:p>
            <a:endParaRPr lang="en-US" dirty="0" smtClean="0"/>
          </a:p>
          <a:p>
            <a:r>
              <a:rPr lang="en-US" dirty="0" smtClean="0"/>
              <a:t>Can be supported by the use facts, numbers and uses neutral language. Often focuses on </a:t>
            </a:r>
            <a:r>
              <a:rPr lang="en-US" dirty="0" err="1" smtClean="0"/>
              <a:t>‘cause</a:t>
            </a:r>
            <a:r>
              <a:rPr lang="en-US" dirty="0" smtClean="0"/>
              <a:t> and effect’ and can be verified through experiments.</a:t>
            </a:r>
            <a:endParaRPr lang="en-US" dirty="0"/>
          </a:p>
          <a:p>
            <a:endParaRPr lang="en-US" dirty="0"/>
          </a:p>
          <a:p>
            <a:r>
              <a:rPr lang="en-US" dirty="0" err="1" smtClean="0"/>
              <a:t>Eg</a:t>
            </a:r>
            <a:r>
              <a:rPr lang="en-US" dirty="0"/>
              <a:t>. Unemployment has increased by 3</a:t>
            </a:r>
            <a:r>
              <a:rPr lang="en-US" dirty="0" smtClean="0"/>
              <a:t>%.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This statement is easily measurable and less open to debate. </a:t>
            </a:r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83188" y="2204700"/>
            <a:ext cx="4814047" cy="41242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/>
              <a:t>Normative</a:t>
            </a:r>
            <a:r>
              <a:rPr lang="en-US" dirty="0"/>
              <a:t> – statements based more on opinion and people’s values and </a:t>
            </a:r>
            <a:r>
              <a:rPr lang="en-US" dirty="0" smtClean="0"/>
              <a:t>beliefs.</a:t>
            </a:r>
          </a:p>
          <a:p>
            <a:endParaRPr lang="en-US" dirty="0"/>
          </a:p>
          <a:p>
            <a:r>
              <a:rPr lang="en-US" dirty="0" smtClean="0"/>
              <a:t>Will sometimes contain expressions such as ‘should’, ‘in my opinion’ and more emotional words.</a:t>
            </a:r>
          </a:p>
          <a:p>
            <a:endParaRPr lang="en-US" dirty="0"/>
          </a:p>
          <a:p>
            <a:r>
              <a:rPr lang="en-US" dirty="0" err="1" smtClean="0"/>
              <a:t>Eg</a:t>
            </a:r>
            <a:r>
              <a:rPr lang="en-US" dirty="0"/>
              <a:t>. </a:t>
            </a:r>
            <a:r>
              <a:rPr lang="en-US" dirty="0" smtClean="0"/>
              <a:t>Improving society’s technology level is more important than </a:t>
            </a:r>
            <a:r>
              <a:rPr lang="en-US" dirty="0"/>
              <a:t>the happiness of our citizens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This statement is more an opinion because it does not have any clear evidence to support it. Other people may have very different opinions.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33" y="5077881"/>
            <a:ext cx="1943371" cy="14480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7886" y="190314"/>
            <a:ext cx="2164841" cy="18842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90794" y="5057289"/>
            <a:ext cx="3121891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Note: Positive has a different meaning in this context. Positive doesn’t mean that these statements are good or nice but rather able to be shown with evidence.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79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94" y="185996"/>
            <a:ext cx="11667545" cy="519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68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1" y="1549400"/>
            <a:ext cx="5810624" cy="449262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 beneficial way to illustrate the concept of opportunity </a:t>
            </a:r>
            <a:r>
              <a:rPr lang="en-US" dirty="0" smtClean="0"/>
              <a:t>cost and tradeoffs </a:t>
            </a:r>
            <a:r>
              <a:rPr lang="en-US" dirty="0"/>
              <a:t>is through the </a:t>
            </a:r>
            <a:r>
              <a:rPr lang="en-US" dirty="0">
                <a:solidFill>
                  <a:srgbClr val="00B0F0"/>
                </a:solidFill>
              </a:rPr>
              <a:t>production possibility curve </a:t>
            </a:r>
            <a:r>
              <a:rPr lang="en-US" dirty="0"/>
              <a:t>(</a:t>
            </a:r>
            <a:r>
              <a:rPr lang="en-US" dirty="0">
                <a:solidFill>
                  <a:srgbClr val="00B0F0"/>
                </a:solidFill>
              </a:rPr>
              <a:t>PPC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b="1" dirty="0" smtClean="0"/>
              <a:t>What is it? </a:t>
            </a:r>
            <a:r>
              <a:rPr lang="en-US" dirty="0" smtClean="0"/>
              <a:t>The </a:t>
            </a:r>
            <a:r>
              <a:rPr lang="en-US" dirty="0"/>
              <a:t>PPC demonstrates the </a:t>
            </a:r>
            <a:r>
              <a:rPr lang="en-US" dirty="0">
                <a:solidFill>
                  <a:srgbClr val="00B0F0"/>
                </a:solidFill>
              </a:rPr>
              <a:t>maximum possible combination of output </a:t>
            </a:r>
            <a:r>
              <a:rPr lang="en-US" dirty="0"/>
              <a:t>produced, given the available resources and technology, within a specific country.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PPC is based on the </a:t>
            </a:r>
            <a:r>
              <a:rPr lang="en-US" dirty="0">
                <a:solidFill>
                  <a:srgbClr val="92D050"/>
                </a:solidFill>
              </a:rPr>
              <a:t>assumption</a:t>
            </a:r>
            <a:r>
              <a:rPr lang="en-US" dirty="0"/>
              <a:t> that the </a:t>
            </a:r>
            <a:r>
              <a:rPr lang="en-US" dirty="0">
                <a:solidFill>
                  <a:srgbClr val="92D050"/>
                </a:solidFill>
              </a:rPr>
              <a:t>country produces only two goods</a:t>
            </a:r>
            <a:r>
              <a:rPr lang="en-US" dirty="0"/>
              <a:t> (i.e., for purposes of simplification). The boundary of the PPC is the connecting line between </a:t>
            </a:r>
            <a:r>
              <a:rPr lang="en-US" dirty="0">
                <a:solidFill>
                  <a:srgbClr val="00B0F0"/>
                </a:solidFill>
              </a:rPr>
              <a:t>various </a:t>
            </a:r>
            <a:r>
              <a:rPr lang="en-US" dirty="0" smtClean="0">
                <a:solidFill>
                  <a:srgbClr val="00B0F0"/>
                </a:solidFill>
              </a:rPr>
              <a:t>output </a:t>
            </a:r>
            <a:r>
              <a:rPr lang="en-US" dirty="0">
                <a:solidFill>
                  <a:srgbClr val="00B0F0"/>
                </a:solidFill>
              </a:rPr>
              <a:t>combinations</a:t>
            </a:r>
            <a:r>
              <a:rPr lang="en-US" dirty="0" smtClean="0">
                <a:solidFill>
                  <a:srgbClr val="00B0F0"/>
                </a:solidFill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240740" y="0"/>
            <a:ext cx="42776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Alternate Names: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</a:t>
            </a:r>
            <a:r>
              <a:rPr lang="en-US" dirty="0" smtClean="0"/>
              <a:t>pportunity </a:t>
            </a:r>
            <a:r>
              <a:rPr lang="en-US" dirty="0"/>
              <a:t>c</a:t>
            </a:r>
            <a:r>
              <a:rPr lang="en-US" dirty="0" smtClean="0"/>
              <a:t>ost </a:t>
            </a:r>
            <a:r>
              <a:rPr lang="en-US" dirty="0"/>
              <a:t>c</a:t>
            </a:r>
            <a:r>
              <a:rPr lang="en-US" dirty="0" smtClean="0"/>
              <a:t>urve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production </a:t>
            </a:r>
            <a:r>
              <a:rPr lang="en-US" dirty="0"/>
              <a:t>possibility boundary (PPB</a:t>
            </a:r>
            <a:r>
              <a:rPr lang="en-US" dirty="0" smtClean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production </a:t>
            </a:r>
            <a:r>
              <a:rPr lang="en-US" dirty="0"/>
              <a:t>possibility frontier (PPF)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829" y="1375728"/>
            <a:ext cx="4360971" cy="42274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27900" y="5778500"/>
            <a:ext cx="3695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line shows the different bundles of production of two different goods.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521700" y="2222500"/>
            <a:ext cx="139700" cy="139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20300" y="3725862"/>
            <a:ext cx="139700" cy="139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423400" y="2819400"/>
            <a:ext cx="177800" cy="1747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248900" y="4559617"/>
            <a:ext cx="177800" cy="1747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750300" y="635000"/>
            <a:ext cx="31115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Summary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PPC shows all the different possibilities of production.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79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3742</Words>
  <Application>Microsoft Office PowerPoint</Application>
  <PresentationFormat>Widescreen</PresentationFormat>
  <Paragraphs>512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Calibri Light</vt:lpstr>
      <vt:lpstr>Times New Roman</vt:lpstr>
      <vt:lpstr>Wingdings</vt:lpstr>
      <vt:lpstr>Wingdings 3</vt:lpstr>
      <vt:lpstr>Office Theme</vt:lpstr>
      <vt:lpstr>Unit 1 Review</vt:lpstr>
      <vt:lpstr>The Fundamental Economic Problem</vt:lpstr>
      <vt:lpstr>Factors of Production</vt:lpstr>
      <vt:lpstr>Factor Incomes</vt:lpstr>
      <vt:lpstr>Opportunity Cost</vt:lpstr>
      <vt:lpstr>Main Economic Systems</vt:lpstr>
      <vt:lpstr>Positive vs Normative Economics</vt:lpstr>
      <vt:lpstr>PowerPoint Presentation</vt:lpstr>
      <vt:lpstr>The PPC</vt:lpstr>
      <vt:lpstr>PowerPoint Presentation</vt:lpstr>
      <vt:lpstr>The PPC shows opportunity cost</vt:lpstr>
      <vt:lpstr>Outward shift of the PPC</vt:lpstr>
      <vt:lpstr>PowerPoint Presentation</vt:lpstr>
      <vt:lpstr>Increases in Resources/technology can shift the PPC</vt:lpstr>
      <vt:lpstr>Absolute and Comparative Advantage</vt:lpstr>
      <vt:lpstr>PowerPoint Presentation</vt:lpstr>
      <vt:lpstr>Terms of Trade Example</vt:lpstr>
      <vt:lpstr>Solving a Trade and Comparative Advantage Question – Full Method</vt:lpstr>
      <vt:lpstr>When the Question is in terms of inputs (not outputs)</vt:lpstr>
      <vt:lpstr>The Law of Demand</vt:lpstr>
      <vt:lpstr>Three Reasons for the Law of Demand</vt:lpstr>
      <vt:lpstr>Price change</vt:lpstr>
      <vt:lpstr>More Determinants of Demand - Effect of Income</vt:lpstr>
      <vt:lpstr>Substitutes vs Complements</vt:lpstr>
      <vt:lpstr>Determinants of Demand - Effects</vt:lpstr>
      <vt:lpstr>PowerPoint Presentation</vt:lpstr>
      <vt:lpstr>Law of Supply</vt:lpstr>
      <vt:lpstr>Change of Price</vt:lpstr>
      <vt:lpstr>Ceteris Paribus</vt:lpstr>
      <vt:lpstr>Effect of Changes to Substitutes/Complements</vt:lpstr>
      <vt:lpstr>Determinants of Supply</vt:lpstr>
      <vt:lpstr>Demand and Supply Comparison</vt:lpstr>
      <vt:lpstr>Equilibrium</vt:lpstr>
      <vt:lpstr>Price Mechanism</vt:lpstr>
      <vt:lpstr>Changes in Equilibrium</vt:lpstr>
      <vt:lpstr>Double Shift Rule</vt:lpstr>
      <vt:lpstr>Effects Across markets</vt:lpstr>
      <vt:lpstr>Demand for a Good Affecting the Resource</vt:lpstr>
      <vt:lpstr>PowerPoint Presentation</vt:lpstr>
      <vt:lpstr>Cross Market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David</cp:lastModifiedBy>
  <cp:revision>22</cp:revision>
  <dcterms:created xsi:type="dcterms:W3CDTF">2021-09-23T07:46:56Z</dcterms:created>
  <dcterms:modified xsi:type="dcterms:W3CDTF">2025-04-29T07:44:14Z</dcterms:modified>
</cp:coreProperties>
</file>